
<file path=[Content_Types].xml><?xml version="1.0" encoding="utf-8"?>
<Types xmlns="http://schemas.openxmlformats.org/package/2006/content-types">
  <Default Extension="glb" ContentType="model/gltf.binary"/>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4" r:id="rId3"/>
    <p:sldId id="257" r:id="rId4"/>
    <p:sldId id="258" r:id="rId5"/>
    <p:sldId id="259" r:id="rId6"/>
    <p:sldId id="260" r:id="rId7"/>
    <p:sldId id="265" r:id="rId8"/>
    <p:sldId id="261" r:id="rId9"/>
    <p:sldId id="275" r:id="rId10"/>
    <p:sldId id="276" r:id="rId11"/>
    <p:sldId id="278" r:id="rId12"/>
    <p:sldId id="262" r:id="rId13"/>
    <p:sldId id="266" r:id="rId14"/>
    <p:sldId id="263" r:id="rId15"/>
    <p:sldId id="267" r:id="rId16"/>
    <p:sldId id="271" r:id="rId17"/>
    <p:sldId id="268" r:id="rId18"/>
    <p:sldId id="269" r:id="rId19"/>
    <p:sldId id="270" r:id="rId20"/>
    <p:sldId id="264" r:id="rId21"/>
    <p:sldId id="285" r:id="rId22"/>
    <p:sldId id="287" r:id="rId23"/>
    <p:sldId id="284" r:id="rId24"/>
    <p:sldId id="283" r:id="rId25"/>
    <p:sldId id="282"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946B"/>
    <a:srgbClr val="888B4F"/>
    <a:srgbClr val="F2E68A"/>
    <a:srgbClr val="F4DD56"/>
    <a:srgbClr val="E74B4B"/>
    <a:srgbClr val="FF5757"/>
    <a:srgbClr val="DA8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51AA7-F494-A71A-82FD-E3E793D5B079}" v="33" dt="2024-09-04T00:58:25.558"/>
    <p1510:client id="{08C429B0-55C8-4A65-BEF9-52B95A4C3530}" v="2" dt="2024-09-04T14:52:10.631"/>
    <p1510:client id="{37C7D944-9658-47B8-8BB6-B64823B3FCE2}" v="545" dt="2024-09-04T13:11:13.379"/>
    <p1510:client id="{A69B3FA5-1D76-448D-8FB7-9D0DFF8DE79C}" v="1472" dt="2024-09-04T05:21:58.687"/>
    <p1510:client id="{B849A10A-83E3-1422-4A96-5357775C9B21}" v="190" dt="2024-09-04T13:30:06.093"/>
    <p1510:client id="{DB6E617D-130D-B47B-6958-0A21777EE460}" v="439" dt="2024-09-04T13:23:31.287"/>
    <p1510:client id="{FA4977A9-0A0A-79D9-3690-C3DC28C4B5C8}" v="453" dt="2024-09-04T02:56:13.04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E9F21-30DC-4254-B3CE-7292681C7EDE}" type="doc">
      <dgm:prSet loTypeId="urn:microsoft.com/office/officeart/2018/5/layout/CenteredIconLabelDescriptionList" loCatId="icon" qsTypeId="urn:microsoft.com/office/officeart/2005/8/quickstyle/3d1" qsCatId="3D" csTypeId="urn:microsoft.com/office/officeart/2005/8/colors/accent1_2" csCatId="accent1" phldr="1"/>
      <dgm:spPr/>
      <dgm:t>
        <a:bodyPr/>
        <a:lstStyle/>
        <a:p>
          <a:endParaRPr lang="en-US"/>
        </a:p>
      </dgm:t>
    </dgm:pt>
    <dgm:pt modelId="{17B9FA8A-B97C-466A-8DA6-041361FBA372}">
      <dgm:prSet custT="1"/>
      <dgm:spPr/>
      <dgm:t>
        <a:bodyPr/>
        <a:lstStyle/>
        <a:p>
          <a:pPr>
            <a:lnSpc>
              <a:spcPct val="100000"/>
            </a:lnSpc>
            <a:defRPr b="1"/>
          </a:pPr>
          <a:r>
            <a:rPr lang="en-US" sz="1800"/>
            <a:t>Planting Mechanism Fabrication</a:t>
          </a:r>
        </a:p>
      </dgm:t>
    </dgm:pt>
    <dgm:pt modelId="{F315897C-883F-43F6-BF05-61B10599806F}" type="parTrans" cxnId="{D6156224-C791-4DE0-95E4-1476089AC76E}">
      <dgm:prSet/>
      <dgm:spPr/>
      <dgm:t>
        <a:bodyPr/>
        <a:lstStyle/>
        <a:p>
          <a:endParaRPr lang="en-US"/>
        </a:p>
      </dgm:t>
    </dgm:pt>
    <dgm:pt modelId="{95259D21-75C5-407C-B210-845358223AB1}" type="sibTrans" cxnId="{D6156224-C791-4DE0-95E4-1476089AC76E}">
      <dgm:prSet/>
      <dgm:spPr/>
      <dgm:t>
        <a:bodyPr/>
        <a:lstStyle/>
        <a:p>
          <a:endParaRPr lang="en-US"/>
        </a:p>
      </dgm:t>
    </dgm:pt>
    <dgm:pt modelId="{AD489E99-5276-4792-9D40-D7F90A176BB3}">
      <dgm:prSet custT="1"/>
      <dgm:spPr/>
      <dgm:t>
        <a:bodyPr/>
        <a:lstStyle/>
        <a:p>
          <a:pPr>
            <a:lnSpc>
              <a:spcPct val="100000"/>
            </a:lnSpc>
          </a:pPr>
          <a:r>
            <a:rPr lang="en-US" sz="1600"/>
            <a:t>Three implements that all must work in tandem</a:t>
          </a:r>
        </a:p>
        <a:p>
          <a:pPr>
            <a:lnSpc>
              <a:spcPct val="100000"/>
            </a:lnSpc>
          </a:pPr>
          <a:endParaRPr lang="en-US" sz="1600"/>
        </a:p>
      </dgm:t>
    </dgm:pt>
    <dgm:pt modelId="{0DC7F8F9-1157-4D60-936A-D9CB882DA63C}" type="parTrans" cxnId="{C4C65AAF-9DC2-4E7C-AB60-E501AB3169A4}">
      <dgm:prSet/>
      <dgm:spPr/>
      <dgm:t>
        <a:bodyPr/>
        <a:lstStyle/>
        <a:p>
          <a:endParaRPr lang="en-US"/>
        </a:p>
      </dgm:t>
    </dgm:pt>
    <dgm:pt modelId="{7CC2E622-D055-429B-AB4C-5FC909BAD6D3}" type="sibTrans" cxnId="{C4C65AAF-9DC2-4E7C-AB60-E501AB3169A4}">
      <dgm:prSet/>
      <dgm:spPr/>
      <dgm:t>
        <a:bodyPr/>
        <a:lstStyle/>
        <a:p>
          <a:endParaRPr lang="en-US"/>
        </a:p>
      </dgm:t>
    </dgm:pt>
    <dgm:pt modelId="{DFC8C600-2EA0-49B4-BBC5-E999DB0F23C1}">
      <dgm:prSet custT="1"/>
      <dgm:spPr/>
      <dgm:t>
        <a:bodyPr/>
        <a:lstStyle/>
        <a:p>
          <a:pPr>
            <a:lnSpc>
              <a:spcPct val="100000"/>
            </a:lnSpc>
            <a:defRPr b="1"/>
          </a:pPr>
          <a:r>
            <a:rPr lang="en-US" sz="1800"/>
            <a:t>Transferring</a:t>
          </a:r>
          <a:r>
            <a:rPr lang="en-US" sz="1500"/>
            <a:t> from Simulation to Real World</a:t>
          </a:r>
        </a:p>
      </dgm:t>
    </dgm:pt>
    <dgm:pt modelId="{866DDB88-9DF1-4982-9CBC-C9460926417C}" type="parTrans" cxnId="{2F58EBC1-2639-4685-B245-5A8B0155CFF1}">
      <dgm:prSet/>
      <dgm:spPr/>
      <dgm:t>
        <a:bodyPr/>
        <a:lstStyle/>
        <a:p>
          <a:endParaRPr lang="en-US"/>
        </a:p>
      </dgm:t>
    </dgm:pt>
    <dgm:pt modelId="{2688BBD3-EAC7-44CF-93CB-5EC4612C99EB}" type="sibTrans" cxnId="{2F58EBC1-2639-4685-B245-5A8B0155CFF1}">
      <dgm:prSet/>
      <dgm:spPr/>
      <dgm:t>
        <a:bodyPr/>
        <a:lstStyle/>
        <a:p>
          <a:endParaRPr lang="en-US"/>
        </a:p>
      </dgm:t>
    </dgm:pt>
    <dgm:pt modelId="{72752513-5E6F-484F-B616-746A654AB17E}">
      <dgm:prSet custT="1"/>
      <dgm:spPr/>
      <dgm:t>
        <a:bodyPr/>
        <a:lstStyle/>
        <a:p>
          <a:pPr>
            <a:lnSpc>
              <a:spcPct val="100000"/>
            </a:lnSpc>
          </a:pPr>
          <a:r>
            <a:rPr lang="en-US" sz="1600"/>
            <a:t>Different sensors/cameras than in unity &amp; limited Warthog access</a:t>
          </a:r>
        </a:p>
        <a:p>
          <a:pPr>
            <a:lnSpc>
              <a:spcPct val="100000"/>
            </a:lnSpc>
          </a:pPr>
          <a:endParaRPr lang="en-US" sz="1600"/>
        </a:p>
      </dgm:t>
    </dgm:pt>
    <dgm:pt modelId="{88F61AF9-106C-4C12-83B9-DBD981305327}" type="parTrans" cxnId="{2021EF13-52C6-4EB4-962B-8464F266655C}">
      <dgm:prSet/>
      <dgm:spPr/>
      <dgm:t>
        <a:bodyPr/>
        <a:lstStyle/>
        <a:p>
          <a:endParaRPr lang="en-US"/>
        </a:p>
      </dgm:t>
    </dgm:pt>
    <dgm:pt modelId="{B0E5DED8-D611-4AF9-9AD3-3D2DED2D6B76}" type="sibTrans" cxnId="{2021EF13-52C6-4EB4-962B-8464F266655C}">
      <dgm:prSet/>
      <dgm:spPr/>
      <dgm:t>
        <a:bodyPr/>
        <a:lstStyle/>
        <a:p>
          <a:endParaRPr lang="en-US"/>
        </a:p>
      </dgm:t>
    </dgm:pt>
    <dgm:pt modelId="{50986403-32A4-4578-9AAF-6CBC6EEAFA7E}">
      <dgm:prSet custT="1"/>
      <dgm:spPr/>
      <dgm:t>
        <a:bodyPr/>
        <a:lstStyle/>
        <a:p>
          <a:pPr>
            <a:lnSpc>
              <a:spcPct val="100000"/>
            </a:lnSpc>
          </a:pPr>
          <a:r>
            <a:rPr lang="en-US" sz="1600" b="1"/>
            <a:t>Plan: </a:t>
          </a:r>
          <a:r>
            <a:rPr lang="en-US" sz="1600"/>
            <a:t>Start ROS connectivity and plan for early field testing</a:t>
          </a:r>
        </a:p>
      </dgm:t>
    </dgm:pt>
    <dgm:pt modelId="{C8B05ADA-E8E7-4FF0-B68F-E835B7973746}" type="parTrans" cxnId="{C5099163-BB19-4C9A-BDF6-CCF6F85AB4AD}">
      <dgm:prSet/>
      <dgm:spPr/>
      <dgm:t>
        <a:bodyPr/>
        <a:lstStyle/>
        <a:p>
          <a:endParaRPr lang="en-US"/>
        </a:p>
      </dgm:t>
    </dgm:pt>
    <dgm:pt modelId="{E5ED7BC3-7871-4755-9782-6DA20A2773A1}" type="sibTrans" cxnId="{C5099163-BB19-4C9A-BDF6-CCF6F85AB4AD}">
      <dgm:prSet/>
      <dgm:spPr/>
      <dgm:t>
        <a:bodyPr/>
        <a:lstStyle/>
        <a:p>
          <a:endParaRPr lang="en-US"/>
        </a:p>
      </dgm:t>
    </dgm:pt>
    <dgm:pt modelId="{B4912889-6B3B-4199-9555-C9702EDA982C}">
      <dgm:prSet/>
      <dgm:spPr/>
      <dgm:t>
        <a:bodyPr/>
        <a:lstStyle/>
        <a:p>
          <a:pPr>
            <a:lnSpc>
              <a:spcPct val="100000"/>
            </a:lnSpc>
            <a:defRPr b="1"/>
          </a:pPr>
          <a:r>
            <a:rPr lang="en-US"/>
            <a:t>Integration of two subsystems</a:t>
          </a:r>
        </a:p>
      </dgm:t>
    </dgm:pt>
    <dgm:pt modelId="{237EC073-E605-409E-ACFC-B07378CDBB87}" type="parTrans" cxnId="{929DC566-5206-4670-BB4A-D0A4EF49E2B0}">
      <dgm:prSet/>
      <dgm:spPr/>
      <dgm:t>
        <a:bodyPr/>
        <a:lstStyle/>
        <a:p>
          <a:endParaRPr lang="en-US"/>
        </a:p>
      </dgm:t>
    </dgm:pt>
    <dgm:pt modelId="{D6D62710-6DD9-460F-9D04-09696C94DDE0}" type="sibTrans" cxnId="{929DC566-5206-4670-BB4A-D0A4EF49E2B0}">
      <dgm:prSet/>
      <dgm:spPr/>
      <dgm:t>
        <a:bodyPr/>
        <a:lstStyle/>
        <a:p>
          <a:endParaRPr lang="en-US"/>
        </a:p>
      </dgm:t>
    </dgm:pt>
    <dgm:pt modelId="{59272CC7-F7FF-4BBD-A8D5-715039C1F5C1}">
      <dgm:prSet custT="1"/>
      <dgm:spPr/>
      <dgm:t>
        <a:bodyPr/>
        <a:lstStyle/>
        <a:p>
          <a:pPr>
            <a:lnSpc>
              <a:spcPct val="100000"/>
            </a:lnSpc>
          </a:pPr>
          <a:r>
            <a:rPr lang="en-US" sz="1600"/>
            <a:t>Issues with combining planting and navigation &amp; limited Warthog access</a:t>
          </a:r>
        </a:p>
        <a:p>
          <a:pPr>
            <a:lnSpc>
              <a:spcPct val="100000"/>
            </a:lnSpc>
          </a:pPr>
          <a:endParaRPr lang="en-US" sz="1600"/>
        </a:p>
      </dgm:t>
    </dgm:pt>
    <dgm:pt modelId="{E54CF9D9-F65B-4070-9B42-AEF14F9F4E20}" type="parTrans" cxnId="{142F3ECA-3C81-4B13-BE7F-5477CDE24FD4}">
      <dgm:prSet/>
      <dgm:spPr/>
      <dgm:t>
        <a:bodyPr/>
        <a:lstStyle/>
        <a:p>
          <a:endParaRPr lang="en-US"/>
        </a:p>
      </dgm:t>
    </dgm:pt>
    <dgm:pt modelId="{C223E578-B6FF-4771-8B63-4C96279C1C9C}" type="sibTrans" cxnId="{142F3ECA-3C81-4B13-BE7F-5477CDE24FD4}">
      <dgm:prSet/>
      <dgm:spPr/>
      <dgm:t>
        <a:bodyPr/>
        <a:lstStyle/>
        <a:p>
          <a:endParaRPr lang="en-US"/>
        </a:p>
      </dgm:t>
    </dgm:pt>
    <dgm:pt modelId="{156FB180-A061-4FAA-908D-C87C4D1B4645}">
      <dgm:prSet custT="1"/>
      <dgm:spPr/>
      <dgm:t>
        <a:bodyPr/>
        <a:lstStyle/>
        <a:p>
          <a:pPr>
            <a:lnSpc>
              <a:spcPct val="100000"/>
            </a:lnSpc>
          </a:pPr>
          <a:r>
            <a:rPr lang="en-US" sz="1600" b="1"/>
            <a:t>Plan: </a:t>
          </a:r>
          <a:r>
            <a:rPr lang="en-US" sz="1600"/>
            <a:t>Early filed testing to provide adequate testing time before FVD</a:t>
          </a:r>
        </a:p>
      </dgm:t>
    </dgm:pt>
    <dgm:pt modelId="{B63F2698-5C9D-4803-A06A-BE7FA21BA637}" type="parTrans" cxnId="{5936C1C3-978C-4A37-9F8B-B2AB5B34C3D3}">
      <dgm:prSet/>
      <dgm:spPr/>
      <dgm:t>
        <a:bodyPr/>
        <a:lstStyle/>
        <a:p>
          <a:endParaRPr lang="en-US"/>
        </a:p>
      </dgm:t>
    </dgm:pt>
    <dgm:pt modelId="{AD967323-308D-451A-B65B-7B809FA9F0A4}" type="sibTrans" cxnId="{5936C1C3-978C-4A37-9F8B-B2AB5B34C3D3}">
      <dgm:prSet/>
      <dgm:spPr/>
      <dgm:t>
        <a:bodyPr/>
        <a:lstStyle/>
        <a:p>
          <a:endParaRPr lang="en-US"/>
        </a:p>
      </dgm:t>
    </dgm:pt>
    <dgm:pt modelId="{70EDE8E4-4246-4DAF-9139-C1680E7FC51F}">
      <dgm:prSet custT="1"/>
      <dgm:spPr/>
      <dgm:t>
        <a:bodyPr/>
        <a:lstStyle/>
        <a:p>
          <a:pPr>
            <a:lnSpc>
              <a:spcPct val="100000"/>
            </a:lnSpc>
          </a:pPr>
          <a:r>
            <a:rPr lang="en-US" sz="1600" b="1"/>
            <a:t>Plan: </a:t>
          </a:r>
          <a:r>
            <a:rPr lang="en-US" sz="1600"/>
            <a:t>3D printing to rapid-prototype chute and tamper; complete early in the semester</a:t>
          </a:r>
        </a:p>
      </dgm:t>
    </dgm:pt>
    <dgm:pt modelId="{3ADFA784-A3FD-428C-88AB-3FDD24F0C769}" type="sibTrans" cxnId="{8AAA7AB5-C7DE-4754-96DD-9D6578E2DF20}">
      <dgm:prSet/>
      <dgm:spPr/>
      <dgm:t>
        <a:bodyPr/>
        <a:lstStyle/>
        <a:p>
          <a:endParaRPr lang="en-US"/>
        </a:p>
      </dgm:t>
    </dgm:pt>
    <dgm:pt modelId="{BB6AAC05-6D06-45FA-A7E6-81021D5123F3}" type="parTrans" cxnId="{8AAA7AB5-C7DE-4754-96DD-9D6578E2DF20}">
      <dgm:prSet/>
      <dgm:spPr/>
      <dgm:t>
        <a:bodyPr/>
        <a:lstStyle/>
        <a:p>
          <a:endParaRPr lang="en-US"/>
        </a:p>
      </dgm:t>
    </dgm:pt>
    <dgm:pt modelId="{2374E602-1117-4C37-83CA-B7F271F2F9AE}" type="pres">
      <dgm:prSet presAssocID="{9ABE9F21-30DC-4254-B3CE-7292681C7EDE}" presName="root" presStyleCnt="0">
        <dgm:presLayoutVars>
          <dgm:dir/>
          <dgm:resizeHandles val="exact"/>
        </dgm:presLayoutVars>
      </dgm:prSet>
      <dgm:spPr/>
    </dgm:pt>
    <dgm:pt modelId="{F09B493C-23D0-4D5F-8DCA-C453E0493F6A}" type="pres">
      <dgm:prSet presAssocID="{17B9FA8A-B97C-466A-8DA6-041361FBA372}" presName="compNode" presStyleCnt="0"/>
      <dgm:spPr/>
    </dgm:pt>
    <dgm:pt modelId="{C12BBA58-DDFA-477A-9568-D4867E8F2B0F}" type="pres">
      <dgm:prSet presAssocID="{17B9FA8A-B97C-466A-8DA6-041361FBA37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9837D504-2F7A-420E-A78B-BD19A96C7DAC}" type="pres">
      <dgm:prSet presAssocID="{17B9FA8A-B97C-466A-8DA6-041361FBA372}" presName="iconSpace" presStyleCnt="0"/>
      <dgm:spPr/>
    </dgm:pt>
    <dgm:pt modelId="{2601BC21-A95C-49D1-AAE4-AF321EEFFC67}" type="pres">
      <dgm:prSet presAssocID="{17B9FA8A-B97C-466A-8DA6-041361FBA372}" presName="parTx" presStyleLbl="revTx" presStyleIdx="0" presStyleCnt="6">
        <dgm:presLayoutVars>
          <dgm:chMax val="0"/>
          <dgm:chPref val="0"/>
        </dgm:presLayoutVars>
      </dgm:prSet>
      <dgm:spPr/>
    </dgm:pt>
    <dgm:pt modelId="{C7B93936-394B-4C46-AB3C-CE218A726599}" type="pres">
      <dgm:prSet presAssocID="{17B9FA8A-B97C-466A-8DA6-041361FBA372}" presName="txSpace" presStyleCnt="0"/>
      <dgm:spPr/>
    </dgm:pt>
    <dgm:pt modelId="{FFDB9BBB-8951-4335-BF8C-211C83DD4867}" type="pres">
      <dgm:prSet presAssocID="{17B9FA8A-B97C-466A-8DA6-041361FBA372}" presName="desTx" presStyleLbl="revTx" presStyleIdx="1" presStyleCnt="6">
        <dgm:presLayoutVars/>
      </dgm:prSet>
      <dgm:spPr/>
    </dgm:pt>
    <dgm:pt modelId="{D8F32A8E-A2E0-4D87-97FE-2BE417E6BA37}" type="pres">
      <dgm:prSet presAssocID="{95259D21-75C5-407C-B210-845358223AB1}" presName="sibTrans" presStyleCnt="0"/>
      <dgm:spPr/>
    </dgm:pt>
    <dgm:pt modelId="{18D2B0BF-FDA2-49B5-8D44-641433BB8111}" type="pres">
      <dgm:prSet presAssocID="{DFC8C600-2EA0-49B4-BBC5-E999DB0F23C1}" presName="compNode" presStyleCnt="0"/>
      <dgm:spPr/>
    </dgm:pt>
    <dgm:pt modelId="{00816FAE-FE43-4A96-A601-CD61EC18B7EF}" type="pres">
      <dgm:prSet presAssocID="{DFC8C600-2EA0-49B4-BBC5-E999DB0F23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A0764C7B-EEE5-41DF-86F6-F5C9D490F740}" type="pres">
      <dgm:prSet presAssocID="{DFC8C600-2EA0-49B4-BBC5-E999DB0F23C1}" presName="iconSpace" presStyleCnt="0"/>
      <dgm:spPr/>
    </dgm:pt>
    <dgm:pt modelId="{B0102958-114D-47D4-8F36-61A7FDD980AF}" type="pres">
      <dgm:prSet presAssocID="{DFC8C600-2EA0-49B4-BBC5-E999DB0F23C1}" presName="parTx" presStyleLbl="revTx" presStyleIdx="2" presStyleCnt="6">
        <dgm:presLayoutVars>
          <dgm:chMax val="0"/>
          <dgm:chPref val="0"/>
        </dgm:presLayoutVars>
      </dgm:prSet>
      <dgm:spPr/>
    </dgm:pt>
    <dgm:pt modelId="{88AC69BA-C89D-4C56-BBEE-D552395F1440}" type="pres">
      <dgm:prSet presAssocID="{DFC8C600-2EA0-49B4-BBC5-E999DB0F23C1}" presName="txSpace" presStyleCnt="0"/>
      <dgm:spPr/>
    </dgm:pt>
    <dgm:pt modelId="{5EBE303B-F3DE-45A9-AA94-00DCCD1D883D}" type="pres">
      <dgm:prSet presAssocID="{DFC8C600-2EA0-49B4-BBC5-E999DB0F23C1}" presName="desTx" presStyleLbl="revTx" presStyleIdx="3" presStyleCnt="6">
        <dgm:presLayoutVars/>
      </dgm:prSet>
      <dgm:spPr/>
    </dgm:pt>
    <dgm:pt modelId="{E4979477-6986-4881-B291-20673251DA9B}" type="pres">
      <dgm:prSet presAssocID="{2688BBD3-EAC7-44CF-93CB-5EC4612C99EB}" presName="sibTrans" presStyleCnt="0"/>
      <dgm:spPr/>
    </dgm:pt>
    <dgm:pt modelId="{36F5113D-0515-4ED2-90F5-5226AE3A94B9}" type="pres">
      <dgm:prSet presAssocID="{B4912889-6B3B-4199-9555-C9702EDA982C}" presName="compNode" presStyleCnt="0"/>
      <dgm:spPr/>
    </dgm:pt>
    <dgm:pt modelId="{DD41B542-2EC1-4ADC-BE8D-A7C570D45B6E}" type="pres">
      <dgm:prSet presAssocID="{B4912889-6B3B-4199-9555-C9702EDA98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DE24E995-146B-4BB3-901C-2440175931C7}" type="pres">
      <dgm:prSet presAssocID="{B4912889-6B3B-4199-9555-C9702EDA982C}" presName="iconSpace" presStyleCnt="0"/>
      <dgm:spPr/>
    </dgm:pt>
    <dgm:pt modelId="{CCCDC89E-AD51-4A0A-B316-8BC464135E73}" type="pres">
      <dgm:prSet presAssocID="{B4912889-6B3B-4199-9555-C9702EDA982C}" presName="parTx" presStyleLbl="revTx" presStyleIdx="4" presStyleCnt="6">
        <dgm:presLayoutVars>
          <dgm:chMax val="0"/>
          <dgm:chPref val="0"/>
        </dgm:presLayoutVars>
      </dgm:prSet>
      <dgm:spPr/>
    </dgm:pt>
    <dgm:pt modelId="{F8DA9DBC-4047-4CB8-914B-0926C9F7C57A}" type="pres">
      <dgm:prSet presAssocID="{B4912889-6B3B-4199-9555-C9702EDA982C}" presName="txSpace" presStyleCnt="0"/>
      <dgm:spPr/>
    </dgm:pt>
    <dgm:pt modelId="{794D966C-909A-4289-96AB-54029F0910AA}" type="pres">
      <dgm:prSet presAssocID="{B4912889-6B3B-4199-9555-C9702EDA982C}" presName="desTx" presStyleLbl="revTx" presStyleIdx="5" presStyleCnt="6">
        <dgm:presLayoutVars/>
      </dgm:prSet>
      <dgm:spPr/>
    </dgm:pt>
  </dgm:ptLst>
  <dgm:cxnLst>
    <dgm:cxn modelId="{2021EF13-52C6-4EB4-962B-8464F266655C}" srcId="{DFC8C600-2EA0-49B4-BBC5-E999DB0F23C1}" destId="{72752513-5E6F-484F-B616-746A654AB17E}" srcOrd="0" destOrd="0" parTransId="{88F61AF9-106C-4C12-83B9-DBD981305327}" sibTransId="{B0E5DED8-D611-4AF9-9AD3-3D2DED2D6B76}"/>
    <dgm:cxn modelId="{D6156224-C791-4DE0-95E4-1476089AC76E}" srcId="{9ABE9F21-30DC-4254-B3CE-7292681C7EDE}" destId="{17B9FA8A-B97C-466A-8DA6-041361FBA372}" srcOrd="0" destOrd="0" parTransId="{F315897C-883F-43F6-BF05-61B10599806F}" sibTransId="{95259D21-75C5-407C-B210-845358223AB1}"/>
    <dgm:cxn modelId="{495AA33C-C22F-4A76-BBEC-85E83B0B890B}" type="presOf" srcId="{156FB180-A061-4FAA-908D-C87C4D1B4645}" destId="{794D966C-909A-4289-96AB-54029F0910AA}" srcOrd="0" destOrd="1" presId="urn:microsoft.com/office/officeart/2018/5/layout/CenteredIconLabelDescriptionList"/>
    <dgm:cxn modelId="{C5099163-BB19-4C9A-BDF6-CCF6F85AB4AD}" srcId="{DFC8C600-2EA0-49B4-BBC5-E999DB0F23C1}" destId="{50986403-32A4-4578-9AAF-6CBC6EEAFA7E}" srcOrd="1" destOrd="0" parTransId="{C8B05ADA-E8E7-4FF0-B68F-E835B7973746}" sibTransId="{E5ED7BC3-7871-4755-9782-6DA20A2773A1}"/>
    <dgm:cxn modelId="{752D3F44-0F2F-4DAE-A4E4-59DE276BFF5B}" type="presOf" srcId="{9ABE9F21-30DC-4254-B3CE-7292681C7EDE}" destId="{2374E602-1117-4C37-83CA-B7F271F2F9AE}" srcOrd="0" destOrd="0" presId="urn:microsoft.com/office/officeart/2018/5/layout/CenteredIconLabelDescriptionList"/>
    <dgm:cxn modelId="{929DC566-5206-4670-BB4A-D0A4EF49E2B0}" srcId="{9ABE9F21-30DC-4254-B3CE-7292681C7EDE}" destId="{B4912889-6B3B-4199-9555-C9702EDA982C}" srcOrd="2" destOrd="0" parTransId="{237EC073-E605-409E-ACFC-B07378CDBB87}" sibTransId="{D6D62710-6DD9-460F-9D04-09696C94DDE0}"/>
    <dgm:cxn modelId="{6376B54D-C171-4DF7-8BC4-29DB3B625C55}" type="presOf" srcId="{72752513-5E6F-484F-B616-746A654AB17E}" destId="{5EBE303B-F3DE-45A9-AA94-00DCCD1D883D}" srcOrd="0" destOrd="0" presId="urn:microsoft.com/office/officeart/2018/5/layout/CenteredIconLabelDescriptionList"/>
    <dgm:cxn modelId="{7FFFB94F-C4F5-4855-BA64-3D89633D3C60}" type="presOf" srcId="{AD489E99-5276-4792-9D40-D7F90A176BB3}" destId="{FFDB9BBB-8951-4335-BF8C-211C83DD4867}" srcOrd="0" destOrd="0" presId="urn:microsoft.com/office/officeart/2018/5/layout/CenteredIconLabelDescriptionList"/>
    <dgm:cxn modelId="{96B1D1A0-5A94-4F55-8903-E34BE283F617}" type="presOf" srcId="{70EDE8E4-4246-4DAF-9139-C1680E7FC51F}" destId="{FFDB9BBB-8951-4335-BF8C-211C83DD4867}" srcOrd="0" destOrd="1" presId="urn:microsoft.com/office/officeart/2018/5/layout/CenteredIconLabelDescriptionList"/>
    <dgm:cxn modelId="{7DBAFBA2-BECF-4087-A3F3-3900CEF320D7}" type="presOf" srcId="{B4912889-6B3B-4199-9555-C9702EDA982C}" destId="{CCCDC89E-AD51-4A0A-B316-8BC464135E73}" srcOrd="0" destOrd="0" presId="urn:microsoft.com/office/officeart/2018/5/layout/CenteredIconLabelDescriptionList"/>
    <dgm:cxn modelId="{C4C65AAF-9DC2-4E7C-AB60-E501AB3169A4}" srcId="{17B9FA8A-B97C-466A-8DA6-041361FBA372}" destId="{AD489E99-5276-4792-9D40-D7F90A176BB3}" srcOrd="0" destOrd="0" parTransId="{0DC7F8F9-1157-4D60-936A-D9CB882DA63C}" sibTransId="{7CC2E622-D055-429B-AB4C-5FC909BAD6D3}"/>
    <dgm:cxn modelId="{8AAA7AB5-C7DE-4754-96DD-9D6578E2DF20}" srcId="{17B9FA8A-B97C-466A-8DA6-041361FBA372}" destId="{70EDE8E4-4246-4DAF-9139-C1680E7FC51F}" srcOrd="1" destOrd="0" parTransId="{BB6AAC05-6D06-45FA-A7E6-81021D5123F3}" sibTransId="{3ADFA784-A3FD-428C-88AB-3FDD24F0C769}"/>
    <dgm:cxn modelId="{DB1F0DBF-4011-4956-9CF5-509F4B7150C1}" type="presOf" srcId="{50986403-32A4-4578-9AAF-6CBC6EEAFA7E}" destId="{5EBE303B-F3DE-45A9-AA94-00DCCD1D883D}" srcOrd="0" destOrd="1" presId="urn:microsoft.com/office/officeart/2018/5/layout/CenteredIconLabelDescriptionList"/>
    <dgm:cxn modelId="{2F58EBC1-2639-4685-B245-5A8B0155CFF1}" srcId="{9ABE9F21-30DC-4254-B3CE-7292681C7EDE}" destId="{DFC8C600-2EA0-49B4-BBC5-E999DB0F23C1}" srcOrd="1" destOrd="0" parTransId="{866DDB88-9DF1-4982-9CBC-C9460926417C}" sibTransId="{2688BBD3-EAC7-44CF-93CB-5EC4612C99EB}"/>
    <dgm:cxn modelId="{5936C1C3-978C-4A37-9F8B-B2AB5B34C3D3}" srcId="{B4912889-6B3B-4199-9555-C9702EDA982C}" destId="{156FB180-A061-4FAA-908D-C87C4D1B4645}" srcOrd="1" destOrd="0" parTransId="{B63F2698-5C9D-4803-A06A-BE7FA21BA637}" sibTransId="{AD967323-308D-451A-B65B-7B809FA9F0A4}"/>
    <dgm:cxn modelId="{142F3ECA-3C81-4B13-BE7F-5477CDE24FD4}" srcId="{B4912889-6B3B-4199-9555-C9702EDA982C}" destId="{59272CC7-F7FF-4BBD-A8D5-715039C1F5C1}" srcOrd="0" destOrd="0" parTransId="{E54CF9D9-F65B-4070-9B42-AEF14F9F4E20}" sibTransId="{C223E578-B6FF-4771-8B63-4C96279C1C9C}"/>
    <dgm:cxn modelId="{74C901D2-E1D5-4127-83A1-A72CD7B57192}" type="presOf" srcId="{DFC8C600-2EA0-49B4-BBC5-E999DB0F23C1}" destId="{B0102958-114D-47D4-8F36-61A7FDD980AF}" srcOrd="0" destOrd="0" presId="urn:microsoft.com/office/officeart/2018/5/layout/CenteredIconLabelDescriptionList"/>
    <dgm:cxn modelId="{B28B62D4-72EC-4301-9F6E-D37D6B65C971}" type="presOf" srcId="{59272CC7-F7FF-4BBD-A8D5-715039C1F5C1}" destId="{794D966C-909A-4289-96AB-54029F0910AA}" srcOrd="0" destOrd="0" presId="urn:microsoft.com/office/officeart/2018/5/layout/CenteredIconLabelDescriptionList"/>
    <dgm:cxn modelId="{EDEAFDDD-8737-4141-98B5-518699A010AE}" type="presOf" srcId="{17B9FA8A-B97C-466A-8DA6-041361FBA372}" destId="{2601BC21-A95C-49D1-AAE4-AF321EEFFC67}" srcOrd="0" destOrd="0" presId="urn:microsoft.com/office/officeart/2018/5/layout/CenteredIconLabelDescriptionList"/>
    <dgm:cxn modelId="{EEB02381-862B-4601-B5EE-253363D17751}" type="presParOf" srcId="{2374E602-1117-4C37-83CA-B7F271F2F9AE}" destId="{F09B493C-23D0-4D5F-8DCA-C453E0493F6A}" srcOrd="0" destOrd="0" presId="urn:microsoft.com/office/officeart/2018/5/layout/CenteredIconLabelDescriptionList"/>
    <dgm:cxn modelId="{94CE6B34-DD03-41CE-95F3-3AD97459F26D}" type="presParOf" srcId="{F09B493C-23D0-4D5F-8DCA-C453E0493F6A}" destId="{C12BBA58-DDFA-477A-9568-D4867E8F2B0F}" srcOrd="0" destOrd="0" presId="urn:microsoft.com/office/officeart/2018/5/layout/CenteredIconLabelDescriptionList"/>
    <dgm:cxn modelId="{DC0784AF-F925-4674-96B6-F30DFEAA0A5F}" type="presParOf" srcId="{F09B493C-23D0-4D5F-8DCA-C453E0493F6A}" destId="{9837D504-2F7A-420E-A78B-BD19A96C7DAC}" srcOrd="1" destOrd="0" presId="urn:microsoft.com/office/officeart/2018/5/layout/CenteredIconLabelDescriptionList"/>
    <dgm:cxn modelId="{712FFBC0-EDDE-4F94-BDB9-7CC2548584D4}" type="presParOf" srcId="{F09B493C-23D0-4D5F-8DCA-C453E0493F6A}" destId="{2601BC21-A95C-49D1-AAE4-AF321EEFFC67}" srcOrd="2" destOrd="0" presId="urn:microsoft.com/office/officeart/2018/5/layout/CenteredIconLabelDescriptionList"/>
    <dgm:cxn modelId="{92673087-8149-44A3-BFA5-08D7DC005771}" type="presParOf" srcId="{F09B493C-23D0-4D5F-8DCA-C453E0493F6A}" destId="{C7B93936-394B-4C46-AB3C-CE218A726599}" srcOrd="3" destOrd="0" presId="urn:microsoft.com/office/officeart/2018/5/layout/CenteredIconLabelDescriptionList"/>
    <dgm:cxn modelId="{F37B3006-9484-4531-8B87-A1ECF1D55C45}" type="presParOf" srcId="{F09B493C-23D0-4D5F-8DCA-C453E0493F6A}" destId="{FFDB9BBB-8951-4335-BF8C-211C83DD4867}" srcOrd="4" destOrd="0" presId="urn:microsoft.com/office/officeart/2018/5/layout/CenteredIconLabelDescriptionList"/>
    <dgm:cxn modelId="{7C1292B0-8F7C-4CD3-AC6B-D2AA8A8052E3}" type="presParOf" srcId="{2374E602-1117-4C37-83CA-B7F271F2F9AE}" destId="{D8F32A8E-A2E0-4D87-97FE-2BE417E6BA37}" srcOrd="1" destOrd="0" presId="urn:microsoft.com/office/officeart/2018/5/layout/CenteredIconLabelDescriptionList"/>
    <dgm:cxn modelId="{0CCC1CF8-D2C3-425C-AAD8-AD79798E9DF5}" type="presParOf" srcId="{2374E602-1117-4C37-83CA-B7F271F2F9AE}" destId="{18D2B0BF-FDA2-49B5-8D44-641433BB8111}" srcOrd="2" destOrd="0" presId="urn:microsoft.com/office/officeart/2018/5/layout/CenteredIconLabelDescriptionList"/>
    <dgm:cxn modelId="{FBEF15D9-3241-4F2D-A146-A9CF71F4375D}" type="presParOf" srcId="{18D2B0BF-FDA2-49B5-8D44-641433BB8111}" destId="{00816FAE-FE43-4A96-A601-CD61EC18B7EF}" srcOrd="0" destOrd="0" presId="urn:microsoft.com/office/officeart/2018/5/layout/CenteredIconLabelDescriptionList"/>
    <dgm:cxn modelId="{A919E892-6CEB-4EEC-B048-8FF7ED439C9C}" type="presParOf" srcId="{18D2B0BF-FDA2-49B5-8D44-641433BB8111}" destId="{A0764C7B-EEE5-41DF-86F6-F5C9D490F740}" srcOrd="1" destOrd="0" presId="urn:microsoft.com/office/officeart/2018/5/layout/CenteredIconLabelDescriptionList"/>
    <dgm:cxn modelId="{242054DE-1553-4780-B804-BEAF0823B1C4}" type="presParOf" srcId="{18D2B0BF-FDA2-49B5-8D44-641433BB8111}" destId="{B0102958-114D-47D4-8F36-61A7FDD980AF}" srcOrd="2" destOrd="0" presId="urn:microsoft.com/office/officeart/2018/5/layout/CenteredIconLabelDescriptionList"/>
    <dgm:cxn modelId="{887EC68F-5A9F-49AB-84EC-1A45B02D41D8}" type="presParOf" srcId="{18D2B0BF-FDA2-49B5-8D44-641433BB8111}" destId="{88AC69BA-C89D-4C56-BBEE-D552395F1440}" srcOrd="3" destOrd="0" presId="urn:microsoft.com/office/officeart/2018/5/layout/CenteredIconLabelDescriptionList"/>
    <dgm:cxn modelId="{9FFB3A92-D868-44B3-822A-E561ED7B0283}" type="presParOf" srcId="{18D2B0BF-FDA2-49B5-8D44-641433BB8111}" destId="{5EBE303B-F3DE-45A9-AA94-00DCCD1D883D}" srcOrd="4" destOrd="0" presId="urn:microsoft.com/office/officeart/2018/5/layout/CenteredIconLabelDescriptionList"/>
    <dgm:cxn modelId="{06814762-0901-4BFB-A991-15E8A07FA439}" type="presParOf" srcId="{2374E602-1117-4C37-83CA-B7F271F2F9AE}" destId="{E4979477-6986-4881-B291-20673251DA9B}" srcOrd="3" destOrd="0" presId="urn:microsoft.com/office/officeart/2018/5/layout/CenteredIconLabelDescriptionList"/>
    <dgm:cxn modelId="{9DF38E44-1ACC-4D6E-B9E2-19BD2E539A86}" type="presParOf" srcId="{2374E602-1117-4C37-83CA-B7F271F2F9AE}" destId="{36F5113D-0515-4ED2-90F5-5226AE3A94B9}" srcOrd="4" destOrd="0" presId="urn:microsoft.com/office/officeart/2018/5/layout/CenteredIconLabelDescriptionList"/>
    <dgm:cxn modelId="{7C5D3B49-2F79-4B3F-B225-8DE612E5283C}" type="presParOf" srcId="{36F5113D-0515-4ED2-90F5-5226AE3A94B9}" destId="{DD41B542-2EC1-4ADC-BE8D-A7C570D45B6E}" srcOrd="0" destOrd="0" presId="urn:microsoft.com/office/officeart/2018/5/layout/CenteredIconLabelDescriptionList"/>
    <dgm:cxn modelId="{54E961A4-239C-4B96-B837-899A6205DD5A}" type="presParOf" srcId="{36F5113D-0515-4ED2-90F5-5226AE3A94B9}" destId="{DE24E995-146B-4BB3-901C-2440175931C7}" srcOrd="1" destOrd="0" presId="urn:microsoft.com/office/officeart/2018/5/layout/CenteredIconLabelDescriptionList"/>
    <dgm:cxn modelId="{647B4651-F94D-40F9-AE31-DA4EC741C4E7}" type="presParOf" srcId="{36F5113D-0515-4ED2-90F5-5226AE3A94B9}" destId="{CCCDC89E-AD51-4A0A-B316-8BC464135E73}" srcOrd="2" destOrd="0" presId="urn:microsoft.com/office/officeart/2018/5/layout/CenteredIconLabelDescriptionList"/>
    <dgm:cxn modelId="{0007A5E9-0274-47F3-95AB-7B7E79179A0B}" type="presParOf" srcId="{36F5113D-0515-4ED2-90F5-5226AE3A94B9}" destId="{F8DA9DBC-4047-4CB8-914B-0926C9F7C57A}" srcOrd="3" destOrd="0" presId="urn:microsoft.com/office/officeart/2018/5/layout/CenteredIconLabelDescriptionList"/>
    <dgm:cxn modelId="{42B5AB49-5F97-435F-9E6A-8034268BA4D4}" type="presParOf" srcId="{36F5113D-0515-4ED2-90F5-5226AE3A94B9}" destId="{794D966C-909A-4289-96AB-54029F0910A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BE9F21-30DC-4254-B3CE-7292681C7EDE}" type="doc">
      <dgm:prSet loTypeId="urn:microsoft.com/office/officeart/2018/5/layout/CenteredIconLabelDescriptionList" loCatId="icon" qsTypeId="urn:microsoft.com/office/officeart/2005/8/quickstyle/3d1" qsCatId="3D" csTypeId="urn:microsoft.com/office/officeart/2005/8/colors/accent1_2" csCatId="accent1" phldr="1"/>
      <dgm:spPr/>
      <dgm:t>
        <a:bodyPr/>
        <a:lstStyle/>
        <a:p>
          <a:endParaRPr lang="en-US"/>
        </a:p>
      </dgm:t>
    </dgm:pt>
    <dgm:pt modelId="{17B9FA8A-B97C-466A-8DA6-041361FBA372}">
      <dgm:prSet custT="1"/>
      <dgm:spPr/>
      <dgm:t>
        <a:bodyPr/>
        <a:lstStyle/>
        <a:p>
          <a:pPr>
            <a:lnSpc>
              <a:spcPct val="100000"/>
            </a:lnSpc>
            <a:defRPr b="1"/>
          </a:pPr>
          <a:r>
            <a:rPr lang="en-US" sz="1800"/>
            <a:t>Planting Mechanism Fabrication</a:t>
          </a:r>
        </a:p>
      </dgm:t>
    </dgm:pt>
    <dgm:pt modelId="{F315897C-883F-43F6-BF05-61B10599806F}" type="parTrans" cxnId="{D6156224-C791-4DE0-95E4-1476089AC76E}">
      <dgm:prSet/>
      <dgm:spPr/>
      <dgm:t>
        <a:bodyPr/>
        <a:lstStyle/>
        <a:p>
          <a:endParaRPr lang="en-US"/>
        </a:p>
      </dgm:t>
    </dgm:pt>
    <dgm:pt modelId="{95259D21-75C5-407C-B210-845358223AB1}" type="sibTrans" cxnId="{D6156224-C791-4DE0-95E4-1476089AC76E}">
      <dgm:prSet/>
      <dgm:spPr/>
      <dgm:t>
        <a:bodyPr/>
        <a:lstStyle/>
        <a:p>
          <a:endParaRPr lang="en-US"/>
        </a:p>
      </dgm:t>
    </dgm:pt>
    <dgm:pt modelId="{AD489E99-5276-4792-9D40-D7F90A176BB3}">
      <dgm:prSet custT="1"/>
      <dgm:spPr/>
      <dgm:t>
        <a:bodyPr/>
        <a:lstStyle/>
        <a:p>
          <a:pPr>
            <a:lnSpc>
              <a:spcPct val="100000"/>
            </a:lnSpc>
          </a:pPr>
          <a:r>
            <a:rPr lang="en-US" sz="1600"/>
            <a:t>Three implements that all must work in tandem</a:t>
          </a:r>
        </a:p>
        <a:p>
          <a:pPr>
            <a:lnSpc>
              <a:spcPct val="100000"/>
            </a:lnSpc>
          </a:pPr>
          <a:endParaRPr lang="en-US" sz="1600"/>
        </a:p>
      </dgm:t>
    </dgm:pt>
    <dgm:pt modelId="{0DC7F8F9-1157-4D60-936A-D9CB882DA63C}" type="parTrans" cxnId="{C4C65AAF-9DC2-4E7C-AB60-E501AB3169A4}">
      <dgm:prSet/>
      <dgm:spPr/>
      <dgm:t>
        <a:bodyPr/>
        <a:lstStyle/>
        <a:p>
          <a:endParaRPr lang="en-US"/>
        </a:p>
      </dgm:t>
    </dgm:pt>
    <dgm:pt modelId="{7CC2E622-D055-429B-AB4C-5FC909BAD6D3}" type="sibTrans" cxnId="{C4C65AAF-9DC2-4E7C-AB60-E501AB3169A4}">
      <dgm:prSet/>
      <dgm:spPr/>
      <dgm:t>
        <a:bodyPr/>
        <a:lstStyle/>
        <a:p>
          <a:endParaRPr lang="en-US"/>
        </a:p>
      </dgm:t>
    </dgm:pt>
    <dgm:pt modelId="{DFC8C600-2EA0-49B4-BBC5-E999DB0F23C1}">
      <dgm:prSet custT="1"/>
      <dgm:spPr/>
      <dgm:t>
        <a:bodyPr/>
        <a:lstStyle/>
        <a:p>
          <a:pPr>
            <a:lnSpc>
              <a:spcPct val="100000"/>
            </a:lnSpc>
            <a:defRPr b="1"/>
          </a:pPr>
          <a:r>
            <a:rPr lang="en-US" sz="1800"/>
            <a:t>Transferring</a:t>
          </a:r>
          <a:r>
            <a:rPr lang="en-US" sz="1500"/>
            <a:t> from Simulation to Real World</a:t>
          </a:r>
        </a:p>
      </dgm:t>
    </dgm:pt>
    <dgm:pt modelId="{866DDB88-9DF1-4982-9CBC-C9460926417C}" type="parTrans" cxnId="{2F58EBC1-2639-4685-B245-5A8B0155CFF1}">
      <dgm:prSet/>
      <dgm:spPr/>
      <dgm:t>
        <a:bodyPr/>
        <a:lstStyle/>
        <a:p>
          <a:endParaRPr lang="en-US"/>
        </a:p>
      </dgm:t>
    </dgm:pt>
    <dgm:pt modelId="{2688BBD3-EAC7-44CF-93CB-5EC4612C99EB}" type="sibTrans" cxnId="{2F58EBC1-2639-4685-B245-5A8B0155CFF1}">
      <dgm:prSet/>
      <dgm:spPr/>
      <dgm:t>
        <a:bodyPr/>
        <a:lstStyle/>
        <a:p>
          <a:endParaRPr lang="en-US"/>
        </a:p>
      </dgm:t>
    </dgm:pt>
    <dgm:pt modelId="{72752513-5E6F-484F-B616-746A654AB17E}">
      <dgm:prSet custT="1"/>
      <dgm:spPr/>
      <dgm:t>
        <a:bodyPr/>
        <a:lstStyle/>
        <a:p>
          <a:pPr>
            <a:lnSpc>
              <a:spcPct val="100000"/>
            </a:lnSpc>
          </a:pPr>
          <a:r>
            <a:rPr lang="en-US" sz="1600"/>
            <a:t>Different sensors/cameras than in unity &amp; limited Warthog access</a:t>
          </a:r>
        </a:p>
        <a:p>
          <a:pPr>
            <a:lnSpc>
              <a:spcPct val="100000"/>
            </a:lnSpc>
          </a:pPr>
          <a:endParaRPr lang="en-US" sz="1600"/>
        </a:p>
      </dgm:t>
    </dgm:pt>
    <dgm:pt modelId="{88F61AF9-106C-4C12-83B9-DBD981305327}" type="parTrans" cxnId="{2021EF13-52C6-4EB4-962B-8464F266655C}">
      <dgm:prSet/>
      <dgm:spPr/>
      <dgm:t>
        <a:bodyPr/>
        <a:lstStyle/>
        <a:p>
          <a:endParaRPr lang="en-US"/>
        </a:p>
      </dgm:t>
    </dgm:pt>
    <dgm:pt modelId="{B0E5DED8-D611-4AF9-9AD3-3D2DED2D6B76}" type="sibTrans" cxnId="{2021EF13-52C6-4EB4-962B-8464F266655C}">
      <dgm:prSet/>
      <dgm:spPr/>
      <dgm:t>
        <a:bodyPr/>
        <a:lstStyle/>
        <a:p>
          <a:endParaRPr lang="en-US"/>
        </a:p>
      </dgm:t>
    </dgm:pt>
    <dgm:pt modelId="{50986403-32A4-4578-9AAF-6CBC6EEAFA7E}">
      <dgm:prSet custT="1"/>
      <dgm:spPr/>
      <dgm:t>
        <a:bodyPr/>
        <a:lstStyle/>
        <a:p>
          <a:pPr>
            <a:lnSpc>
              <a:spcPct val="100000"/>
            </a:lnSpc>
          </a:pPr>
          <a:r>
            <a:rPr lang="en-US" sz="1600" b="1"/>
            <a:t>Plan: </a:t>
          </a:r>
          <a:r>
            <a:rPr lang="en-US" sz="1600"/>
            <a:t>Start ROS connectivity and plan for early field testing</a:t>
          </a:r>
        </a:p>
      </dgm:t>
    </dgm:pt>
    <dgm:pt modelId="{C8B05ADA-E8E7-4FF0-B68F-E835B7973746}" type="parTrans" cxnId="{C5099163-BB19-4C9A-BDF6-CCF6F85AB4AD}">
      <dgm:prSet/>
      <dgm:spPr/>
      <dgm:t>
        <a:bodyPr/>
        <a:lstStyle/>
        <a:p>
          <a:endParaRPr lang="en-US"/>
        </a:p>
      </dgm:t>
    </dgm:pt>
    <dgm:pt modelId="{E5ED7BC3-7871-4755-9782-6DA20A2773A1}" type="sibTrans" cxnId="{C5099163-BB19-4C9A-BDF6-CCF6F85AB4AD}">
      <dgm:prSet/>
      <dgm:spPr/>
      <dgm:t>
        <a:bodyPr/>
        <a:lstStyle/>
        <a:p>
          <a:endParaRPr lang="en-US"/>
        </a:p>
      </dgm:t>
    </dgm:pt>
    <dgm:pt modelId="{B4912889-6B3B-4199-9555-C9702EDA982C}">
      <dgm:prSet/>
      <dgm:spPr/>
      <dgm:t>
        <a:bodyPr/>
        <a:lstStyle/>
        <a:p>
          <a:pPr>
            <a:lnSpc>
              <a:spcPct val="100000"/>
            </a:lnSpc>
            <a:defRPr b="1"/>
          </a:pPr>
          <a:r>
            <a:rPr lang="en-US"/>
            <a:t>Integration of two subsystems</a:t>
          </a:r>
        </a:p>
      </dgm:t>
    </dgm:pt>
    <dgm:pt modelId="{237EC073-E605-409E-ACFC-B07378CDBB87}" type="parTrans" cxnId="{929DC566-5206-4670-BB4A-D0A4EF49E2B0}">
      <dgm:prSet/>
      <dgm:spPr/>
      <dgm:t>
        <a:bodyPr/>
        <a:lstStyle/>
        <a:p>
          <a:endParaRPr lang="en-US"/>
        </a:p>
      </dgm:t>
    </dgm:pt>
    <dgm:pt modelId="{D6D62710-6DD9-460F-9D04-09696C94DDE0}" type="sibTrans" cxnId="{929DC566-5206-4670-BB4A-D0A4EF49E2B0}">
      <dgm:prSet/>
      <dgm:spPr/>
      <dgm:t>
        <a:bodyPr/>
        <a:lstStyle/>
        <a:p>
          <a:endParaRPr lang="en-US"/>
        </a:p>
      </dgm:t>
    </dgm:pt>
    <dgm:pt modelId="{59272CC7-F7FF-4BBD-A8D5-715039C1F5C1}">
      <dgm:prSet custT="1"/>
      <dgm:spPr/>
      <dgm:t>
        <a:bodyPr/>
        <a:lstStyle/>
        <a:p>
          <a:pPr>
            <a:lnSpc>
              <a:spcPct val="100000"/>
            </a:lnSpc>
          </a:pPr>
          <a:r>
            <a:rPr lang="en-US" sz="1600"/>
            <a:t>Issues with combining planting and navigation &amp; limited Warthog access</a:t>
          </a:r>
        </a:p>
        <a:p>
          <a:pPr>
            <a:lnSpc>
              <a:spcPct val="100000"/>
            </a:lnSpc>
          </a:pPr>
          <a:endParaRPr lang="en-US" sz="1600"/>
        </a:p>
      </dgm:t>
    </dgm:pt>
    <dgm:pt modelId="{E54CF9D9-F65B-4070-9B42-AEF14F9F4E20}" type="parTrans" cxnId="{142F3ECA-3C81-4B13-BE7F-5477CDE24FD4}">
      <dgm:prSet/>
      <dgm:spPr/>
      <dgm:t>
        <a:bodyPr/>
        <a:lstStyle/>
        <a:p>
          <a:endParaRPr lang="en-US"/>
        </a:p>
      </dgm:t>
    </dgm:pt>
    <dgm:pt modelId="{C223E578-B6FF-4771-8B63-4C96279C1C9C}" type="sibTrans" cxnId="{142F3ECA-3C81-4B13-BE7F-5477CDE24FD4}">
      <dgm:prSet/>
      <dgm:spPr/>
      <dgm:t>
        <a:bodyPr/>
        <a:lstStyle/>
        <a:p>
          <a:endParaRPr lang="en-US"/>
        </a:p>
      </dgm:t>
    </dgm:pt>
    <dgm:pt modelId="{156FB180-A061-4FAA-908D-C87C4D1B4645}">
      <dgm:prSet custT="1"/>
      <dgm:spPr/>
      <dgm:t>
        <a:bodyPr/>
        <a:lstStyle/>
        <a:p>
          <a:pPr>
            <a:lnSpc>
              <a:spcPct val="100000"/>
            </a:lnSpc>
          </a:pPr>
          <a:r>
            <a:rPr lang="en-US" sz="1600" b="1"/>
            <a:t>Plan: </a:t>
          </a:r>
          <a:r>
            <a:rPr lang="en-US" sz="1600"/>
            <a:t>Early filed testing to provide adequate testing time before FVD</a:t>
          </a:r>
        </a:p>
      </dgm:t>
    </dgm:pt>
    <dgm:pt modelId="{B63F2698-5C9D-4803-A06A-BE7FA21BA637}" type="parTrans" cxnId="{5936C1C3-978C-4A37-9F8B-B2AB5B34C3D3}">
      <dgm:prSet/>
      <dgm:spPr/>
      <dgm:t>
        <a:bodyPr/>
        <a:lstStyle/>
        <a:p>
          <a:endParaRPr lang="en-US"/>
        </a:p>
      </dgm:t>
    </dgm:pt>
    <dgm:pt modelId="{AD967323-308D-451A-B65B-7B809FA9F0A4}" type="sibTrans" cxnId="{5936C1C3-978C-4A37-9F8B-B2AB5B34C3D3}">
      <dgm:prSet/>
      <dgm:spPr/>
      <dgm:t>
        <a:bodyPr/>
        <a:lstStyle/>
        <a:p>
          <a:endParaRPr lang="en-US"/>
        </a:p>
      </dgm:t>
    </dgm:pt>
    <dgm:pt modelId="{70EDE8E4-4246-4DAF-9139-C1680E7FC51F}">
      <dgm:prSet custT="1"/>
      <dgm:spPr/>
      <dgm:t>
        <a:bodyPr/>
        <a:lstStyle/>
        <a:p>
          <a:pPr>
            <a:lnSpc>
              <a:spcPct val="100000"/>
            </a:lnSpc>
          </a:pPr>
          <a:r>
            <a:rPr lang="en-US" sz="1600" b="1"/>
            <a:t>Plan: </a:t>
          </a:r>
          <a:r>
            <a:rPr lang="en-US" sz="1600"/>
            <a:t>3D printing to rapid-prototype chute and tamper; complete early in the semester</a:t>
          </a:r>
        </a:p>
      </dgm:t>
    </dgm:pt>
    <dgm:pt modelId="{3ADFA784-A3FD-428C-88AB-3FDD24F0C769}" type="sibTrans" cxnId="{8AAA7AB5-C7DE-4754-96DD-9D6578E2DF20}">
      <dgm:prSet/>
      <dgm:spPr/>
      <dgm:t>
        <a:bodyPr/>
        <a:lstStyle/>
        <a:p>
          <a:endParaRPr lang="en-US"/>
        </a:p>
      </dgm:t>
    </dgm:pt>
    <dgm:pt modelId="{BB6AAC05-6D06-45FA-A7E6-81021D5123F3}" type="parTrans" cxnId="{8AAA7AB5-C7DE-4754-96DD-9D6578E2DF20}">
      <dgm:prSet/>
      <dgm:spPr/>
      <dgm:t>
        <a:bodyPr/>
        <a:lstStyle/>
        <a:p>
          <a:endParaRPr lang="en-US"/>
        </a:p>
      </dgm:t>
    </dgm:pt>
    <dgm:pt modelId="{2374E602-1117-4C37-83CA-B7F271F2F9AE}" type="pres">
      <dgm:prSet presAssocID="{9ABE9F21-30DC-4254-B3CE-7292681C7EDE}" presName="root" presStyleCnt="0">
        <dgm:presLayoutVars>
          <dgm:dir/>
          <dgm:resizeHandles val="exact"/>
        </dgm:presLayoutVars>
      </dgm:prSet>
      <dgm:spPr/>
    </dgm:pt>
    <dgm:pt modelId="{F09B493C-23D0-4D5F-8DCA-C453E0493F6A}" type="pres">
      <dgm:prSet presAssocID="{17B9FA8A-B97C-466A-8DA6-041361FBA372}" presName="compNode" presStyleCnt="0"/>
      <dgm:spPr/>
    </dgm:pt>
    <dgm:pt modelId="{C12BBA58-DDFA-477A-9568-D4867E8F2B0F}" type="pres">
      <dgm:prSet presAssocID="{17B9FA8A-B97C-466A-8DA6-041361FBA37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9837D504-2F7A-420E-A78B-BD19A96C7DAC}" type="pres">
      <dgm:prSet presAssocID="{17B9FA8A-B97C-466A-8DA6-041361FBA372}" presName="iconSpace" presStyleCnt="0"/>
      <dgm:spPr/>
    </dgm:pt>
    <dgm:pt modelId="{2601BC21-A95C-49D1-AAE4-AF321EEFFC67}" type="pres">
      <dgm:prSet presAssocID="{17B9FA8A-B97C-466A-8DA6-041361FBA372}" presName="parTx" presStyleLbl="revTx" presStyleIdx="0" presStyleCnt="6">
        <dgm:presLayoutVars>
          <dgm:chMax val="0"/>
          <dgm:chPref val="0"/>
        </dgm:presLayoutVars>
      </dgm:prSet>
      <dgm:spPr/>
    </dgm:pt>
    <dgm:pt modelId="{C7B93936-394B-4C46-AB3C-CE218A726599}" type="pres">
      <dgm:prSet presAssocID="{17B9FA8A-B97C-466A-8DA6-041361FBA372}" presName="txSpace" presStyleCnt="0"/>
      <dgm:spPr/>
    </dgm:pt>
    <dgm:pt modelId="{FFDB9BBB-8951-4335-BF8C-211C83DD4867}" type="pres">
      <dgm:prSet presAssocID="{17B9FA8A-B97C-466A-8DA6-041361FBA372}" presName="desTx" presStyleLbl="revTx" presStyleIdx="1" presStyleCnt="6">
        <dgm:presLayoutVars/>
      </dgm:prSet>
      <dgm:spPr/>
    </dgm:pt>
    <dgm:pt modelId="{D8F32A8E-A2E0-4D87-97FE-2BE417E6BA37}" type="pres">
      <dgm:prSet presAssocID="{95259D21-75C5-407C-B210-845358223AB1}" presName="sibTrans" presStyleCnt="0"/>
      <dgm:spPr/>
    </dgm:pt>
    <dgm:pt modelId="{18D2B0BF-FDA2-49B5-8D44-641433BB8111}" type="pres">
      <dgm:prSet presAssocID="{DFC8C600-2EA0-49B4-BBC5-E999DB0F23C1}" presName="compNode" presStyleCnt="0"/>
      <dgm:spPr/>
    </dgm:pt>
    <dgm:pt modelId="{00816FAE-FE43-4A96-A601-CD61EC18B7EF}" type="pres">
      <dgm:prSet presAssocID="{DFC8C600-2EA0-49B4-BBC5-E999DB0F23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A0764C7B-EEE5-41DF-86F6-F5C9D490F740}" type="pres">
      <dgm:prSet presAssocID="{DFC8C600-2EA0-49B4-BBC5-E999DB0F23C1}" presName="iconSpace" presStyleCnt="0"/>
      <dgm:spPr/>
    </dgm:pt>
    <dgm:pt modelId="{B0102958-114D-47D4-8F36-61A7FDD980AF}" type="pres">
      <dgm:prSet presAssocID="{DFC8C600-2EA0-49B4-BBC5-E999DB0F23C1}" presName="parTx" presStyleLbl="revTx" presStyleIdx="2" presStyleCnt="6">
        <dgm:presLayoutVars>
          <dgm:chMax val="0"/>
          <dgm:chPref val="0"/>
        </dgm:presLayoutVars>
      </dgm:prSet>
      <dgm:spPr/>
    </dgm:pt>
    <dgm:pt modelId="{88AC69BA-C89D-4C56-BBEE-D552395F1440}" type="pres">
      <dgm:prSet presAssocID="{DFC8C600-2EA0-49B4-BBC5-E999DB0F23C1}" presName="txSpace" presStyleCnt="0"/>
      <dgm:spPr/>
    </dgm:pt>
    <dgm:pt modelId="{5EBE303B-F3DE-45A9-AA94-00DCCD1D883D}" type="pres">
      <dgm:prSet presAssocID="{DFC8C600-2EA0-49B4-BBC5-E999DB0F23C1}" presName="desTx" presStyleLbl="revTx" presStyleIdx="3" presStyleCnt="6">
        <dgm:presLayoutVars/>
      </dgm:prSet>
      <dgm:spPr/>
    </dgm:pt>
    <dgm:pt modelId="{E4979477-6986-4881-B291-20673251DA9B}" type="pres">
      <dgm:prSet presAssocID="{2688BBD3-EAC7-44CF-93CB-5EC4612C99EB}" presName="sibTrans" presStyleCnt="0"/>
      <dgm:spPr/>
    </dgm:pt>
    <dgm:pt modelId="{36F5113D-0515-4ED2-90F5-5226AE3A94B9}" type="pres">
      <dgm:prSet presAssocID="{B4912889-6B3B-4199-9555-C9702EDA982C}" presName="compNode" presStyleCnt="0"/>
      <dgm:spPr/>
    </dgm:pt>
    <dgm:pt modelId="{DD41B542-2EC1-4ADC-BE8D-A7C570D45B6E}" type="pres">
      <dgm:prSet presAssocID="{B4912889-6B3B-4199-9555-C9702EDA98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DE24E995-146B-4BB3-901C-2440175931C7}" type="pres">
      <dgm:prSet presAssocID="{B4912889-6B3B-4199-9555-C9702EDA982C}" presName="iconSpace" presStyleCnt="0"/>
      <dgm:spPr/>
    </dgm:pt>
    <dgm:pt modelId="{CCCDC89E-AD51-4A0A-B316-8BC464135E73}" type="pres">
      <dgm:prSet presAssocID="{B4912889-6B3B-4199-9555-C9702EDA982C}" presName="parTx" presStyleLbl="revTx" presStyleIdx="4" presStyleCnt="6">
        <dgm:presLayoutVars>
          <dgm:chMax val="0"/>
          <dgm:chPref val="0"/>
        </dgm:presLayoutVars>
      </dgm:prSet>
      <dgm:spPr/>
    </dgm:pt>
    <dgm:pt modelId="{F8DA9DBC-4047-4CB8-914B-0926C9F7C57A}" type="pres">
      <dgm:prSet presAssocID="{B4912889-6B3B-4199-9555-C9702EDA982C}" presName="txSpace" presStyleCnt="0"/>
      <dgm:spPr/>
    </dgm:pt>
    <dgm:pt modelId="{794D966C-909A-4289-96AB-54029F0910AA}" type="pres">
      <dgm:prSet presAssocID="{B4912889-6B3B-4199-9555-C9702EDA982C}" presName="desTx" presStyleLbl="revTx" presStyleIdx="5" presStyleCnt="6">
        <dgm:presLayoutVars/>
      </dgm:prSet>
      <dgm:spPr/>
    </dgm:pt>
  </dgm:ptLst>
  <dgm:cxnLst>
    <dgm:cxn modelId="{2021EF13-52C6-4EB4-962B-8464F266655C}" srcId="{DFC8C600-2EA0-49B4-BBC5-E999DB0F23C1}" destId="{72752513-5E6F-484F-B616-746A654AB17E}" srcOrd="0" destOrd="0" parTransId="{88F61AF9-106C-4C12-83B9-DBD981305327}" sibTransId="{B0E5DED8-D611-4AF9-9AD3-3D2DED2D6B76}"/>
    <dgm:cxn modelId="{D6156224-C791-4DE0-95E4-1476089AC76E}" srcId="{9ABE9F21-30DC-4254-B3CE-7292681C7EDE}" destId="{17B9FA8A-B97C-466A-8DA6-041361FBA372}" srcOrd="0" destOrd="0" parTransId="{F315897C-883F-43F6-BF05-61B10599806F}" sibTransId="{95259D21-75C5-407C-B210-845358223AB1}"/>
    <dgm:cxn modelId="{495AA33C-C22F-4A76-BBEC-85E83B0B890B}" type="presOf" srcId="{156FB180-A061-4FAA-908D-C87C4D1B4645}" destId="{794D966C-909A-4289-96AB-54029F0910AA}" srcOrd="0" destOrd="1" presId="urn:microsoft.com/office/officeart/2018/5/layout/CenteredIconLabelDescriptionList"/>
    <dgm:cxn modelId="{C5099163-BB19-4C9A-BDF6-CCF6F85AB4AD}" srcId="{DFC8C600-2EA0-49B4-BBC5-E999DB0F23C1}" destId="{50986403-32A4-4578-9AAF-6CBC6EEAFA7E}" srcOrd="1" destOrd="0" parTransId="{C8B05ADA-E8E7-4FF0-B68F-E835B7973746}" sibTransId="{E5ED7BC3-7871-4755-9782-6DA20A2773A1}"/>
    <dgm:cxn modelId="{752D3F44-0F2F-4DAE-A4E4-59DE276BFF5B}" type="presOf" srcId="{9ABE9F21-30DC-4254-B3CE-7292681C7EDE}" destId="{2374E602-1117-4C37-83CA-B7F271F2F9AE}" srcOrd="0" destOrd="0" presId="urn:microsoft.com/office/officeart/2018/5/layout/CenteredIconLabelDescriptionList"/>
    <dgm:cxn modelId="{929DC566-5206-4670-BB4A-D0A4EF49E2B0}" srcId="{9ABE9F21-30DC-4254-B3CE-7292681C7EDE}" destId="{B4912889-6B3B-4199-9555-C9702EDA982C}" srcOrd="2" destOrd="0" parTransId="{237EC073-E605-409E-ACFC-B07378CDBB87}" sibTransId="{D6D62710-6DD9-460F-9D04-09696C94DDE0}"/>
    <dgm:cxn modelId="{6376B54D-C171-4DF7-8BC4-29DB3B625C55}" type="presOf" srcId="{72752513-5E6F-484F-B616-746A654AB17E}" destId="{5EBE303B-F3DE-45A9-AA94-00DCCD1D883D}" srcOrd="0" destOrd="0" presId="urn:microsoft.com/office/officeart/2018/5/layout/CenteredIconLabelDescriptionList"/>
    <dgm:cxn modelId="{7FFFB94F-C4F5-4855-BA64-3D89633D3C60}" type="presOf" srcId="{AD489E99-5276-4792-9D40-D7F90A176BB3}" destId="{FFDB9BBB-8951-4335-BF8C-211C83DD4867}" srcOrd="0" destOrd="0" presId="urn:microsoft.com/office/officeart/2018/5/layout/CenteredIconLabelDescriptionList"/>
    <dgm:cxn modelId="{96B1D1A0-5A94-4F55-8903-E34BE283F617}" type="presOf" srcId="{70EDE8E4-4246-4DAF-9139-C1680E7FC51F}" destId="{FFDB9BBB-8951-4335-BF8C-211C83DD4867}" srcOrd="0" destOrd="1" presId="urn:microsoft.com/office/officeart/2018/5/layout/CenteredIconLabelDescriptionList"/>
    <dgm:cxn modelId="{7DBAFBA2-BECF-4087-A3F3-3900CEF320D7}" type="presOf" srcId="{B4912889-6B3B-4199-9555-C9702EDA982C}" destId="{CCCDC89E-AD51-4A0A-B316-8BC464135E73}" srcOrd="0" destOrd="0" presId="urn:microsoft.com/office/officeart/2018/5/layout/CenteredIconLabelDescriptionList"/>
    <dgm:cxn modelId="{C4C65AAF-9DC2-4E7C-AB60-E501AB3169A4}" srcId="{17B9FA8A-B97C-466A-8DA6-041361FBA372}" destId="{AD489E99-5276-4792-9D40-D7F90A176BB3}" srcOrd="0" destOrd="0" parTransId="{0DC7F8F9-1157-4D60-936A-D9CB882DA63C}" sibTransId="{7CC2E622-D055-429B-AB4C-5FC909BAD6D3}"/>
    <dgm:cxn modelId="{8AAA7AB5-C7DE-4754-96DD-9D6578E2DF20}" srcId="{17B9FA8A-B97C-466A-8DA6-041361FBA372}" destId="{70EDE8E4-4246-4DAF-9139-C1680E7FC51F}" srcOrd="1" destOrd="0" parTransId="{BB6AAC05-6D06-45FA-A7E6-81021D5123F3}" sibTransId="{3ADFA784-A3FD-428C-88AB-3FDD24F0C769}"/>
    <dgm:cxn modelId="{DB1F0DBF-4011-4956-9CF5-509F4B7150C1}" type="presOf" srcId="{50986403-32A4-4578-9AAF-6CBC6EEAFA7E}" destId="{5EBE303B-F3DE-45A9-AA94-00DCCD1D883D}" srcOrd="0" destOrd="1" presId="urn:microsoft.com/office/officeart/2018/5/layout/CenteredIconLabelDescriptionList"/>
    <dgm:cxn modelId="{2F58EBC1-2639-4685-B245-5A8B0155CFF1}" srcId="{9ABE9F21-30DC-4254-B3CE-7292681C7EDE}" destId="{DFC8C600-2EA0-49B4-BBC5-E999DB0F23C1}" srcOrd="1" destOrd="0" parTransId="{866DDB88-9DF1-4982-9CBC-C9460926417C}" sibTransId="{2688BBD3-EAC7-44CF-93CB-5EC4612C99EB}"/>
    <dgm:cxn modelId="{5936C1C3-978C-4A37-9F8B-B2AB5B34C3D3}" srcId="{B4912889-6B3B-4199-9555-C9702EDA982C}" destId="{156FB180-A061-4FAA-908D-C87C4D1B4645}" srcOrd="1" destOrd="0" parTransId="{B63F2698-5C9D-4803-A06A-BE7FA21BA637}" sibTransId="{AD967323-308D-451A-B65B-7B809FA9F0A4}"/>
    <dgm:cxn modelId="{142F3ECA-3C81-4B13-BE7F-5477CDE24FD4}" srcId="{B4912889-6B3B-4199-9555-C9702EDA982C}" destId="{59272CC7-F7FF-4BBD-A8D5-715039C1F5C1}" srcOrd="0" destOrd="0" parTransId="{E54CF9D9-F65B-4070-9B42-AEF14F9F4E20}" sibTransId="{C223E578-B6FF-4771-8B63-4C96279C1C9C}"/>
    <dgm:cxn modelId="{74C901D2-E1D5-4127-83A1-A72CD7B57192}" type="presOf" srcId="{DFC8C600-2EA0-49B4-BBC5-E999DB0F23C1}" destId="{B0102958-114D-47D4-8F36-61A7FDD980AF}" srcOrd="0" destOrd="0" presId="urn:microsoft.com/office/officeart/2018/5/layout/CenteredIconLabelDescriptionList"/>
    <dgm:cxn modelId="{B28B62D4-72EC-4301-9F6E-D37D6B65C971}" type="presOf" srcId="{59272CC7-F7FF-4BBD-A8D5-715039C1F5C1}" destId="{794D966C-909A-4289-96AB-54029F0910AA}" srcOrd="0" destOrd="0" presId="urn:microsoft.com/office/officeart/2018/5/layout/CenteredIconLabelDescriptionList"/>
    <dgm:cxn modelId="{EDEAFDDD-8737-4141-98B5-518699A010AE}" type="presOf" srcId="{17B9FA8A-B97C-466A-8DA6-041361FBA372}" destId="{2601BC21-A95C-49D1-AAE4-AF321EEFFC67}" srcOrd="0" destOrd="0" presId="urn:microsoft.com/office/officeart/2018/5/layout/CenteredIconLabelDescriptionList"/>
    <dgm:cxn modelId="{EEB02381-862B-4601-B5EE-253363D17751}" type="presParOf" srcId="{2374E602-1117-4C37-83CA-B7F271F2F9AE}" destId="{F09B493C-23D0-4D5F-8DCA-C453E0493F6A}" srcOrd="0" destOrd="0" presId="urn:microsoft.com/office/officeart/2018/5/layout/CenteredIconLabelDescriptionList"/>
    <dgm:cxn modelId="{94CE6B34-DD03-41CE-95F3-3AD97459F26D}" type="presParOf" srcId="{F09B493C-23D0-4D5F-8DCA-C453E0493F6A}" destId="{C12BBA58-DDFA-477A-9568-D4867E8F2B0F}" srcOrd="0" destOrd="0" presId="urn:microsoft.com/office/officeart/2018/5/layout/CenteredIconLabelDescriptionList"/>
    <dgm:cxn modelId="{DC0784AF-F925-4674-96B6-F30DFEAA0A5F}" type="presParOf" srcId="{F09B493C-23D0-4D5F-8DCA-C453E0493F6A}" destId="{9837D504-2F7A-420E-A78B-BD19A96C7DAC}" srcOrd="1" destOrd="0" presId="urn:microsoft.com/office/officeart/2018/5/layout/CenteredIconLabelDescriptionList"/>
    <dgm:cxn modelId="{712FFBC0-EDDE-4F94-BDB9-7CC2548584D4}" type="presParOf" srcId="{F09B493C-23D0-4D5F-8DCA-C453E0493F6A}" destId="{2601BC21-A95C-49D1-AAE4-AF321EEFFC67}" srcOrd="2" destOrd="0" presId="urn:microsoft.com/office/officeart/2018/5/layout/CenteredIconLabelDescriptionList"/>
    <dgm:cxn modelId="{92673087-8149-44A3-BFA5-08D7DC005771}" type="presParOf" srcId="{F09B493C-23D0-4D5F-8DCA-C453E0493F6A}" destId="{C7B93936-394B-4C46-AB3C-CE218A726599}" srcOrd="3" destOrd="0" presId="urn:microsoft.com/office/officeart/2018/5/layout/CenteredIconLabelDescriptionList"/>
    <dgm:cxn modelId="{F37B3006-9484-4531-8B87-A1ECF1D55C45}" type="presParOf" srcId="{F09B493C-23D0-4D5F-8DCA-C453E0493F6A}" destId="{FFDB9BBB-8951-4335-BF8C-211C83DD4867}" srcOrd="4" destOrd="0" presId="urn:microsoft.com/office/officeart/2018/5/layout/CenteredIconLabelDescriptionList"/>
    <dgm:cxn modelId="{7C1292B0-8F7C-4CD3-AC6B-D2AA8A8052E3}" type="presParOf" srcId="{2374E602-1117-4C37-83CA-B7F271F2F9AE}" destId="{D8F32A8E-A2E0-4D87-97FE-2BE417E6BA37}" srcOrd="1" destOrd="0" presId="urn:microsoft.com/office/officeart/2018/5/layout/CenteredIconLabelDescriptionList"/>
    <dgm:cxn modelId="{0CCC1CF8-D2C3-425C-AAD8-AD79798E9DF5}" type="presParOf" srcId="{2374E602-1117-4C37-83CA-B7F271F2F9AE}" destId="{18D2B0BF-FDA2-49B5-8D44-641433BB8111}" srcOrd="2" destOrd="0" presId="urn:microsoft.com/office/officeart/2018/5/layout/CenteredIconLabelDescriptionList"/>
    <dgm:cxn modelId="{FBEF15D9-3241-4F2D-A146-A9CF71F4375D}" type="presParOf" srcId="{18D2B0BF-FDA2-49B5-8D44-641433BB8111}" destId="{00816FAE-FE43-4A96-A601-CD61EC18B7EF}" srcOrd="0" destOrd="0" presId="urn:microsoft.com/office/officeart/2018/5/layout/CenteredIconLabelDescriptionList"/>
    <dgm:cxn modelId="{A919E892-6CEB-4EEC-B048-8FF7ED439C9C}" type="presParOf" srcId="{18D2B0BF-FDA2-49B5-8D44-641433BB8111}" destId="{A0764C7B-EEE5-41DF-86F6-F5C9D490F740}" srcOrd="1" destOrd="0" presId="urn:microsoft.com/office/officeart/2018/5/layout/CenteredIconLabelDescriptionList"/>
    <dgm:cxn modelId="{242054DE-1553-4780-B804-BEAF0823B1C4}" type="presParOf" srcId="{18D2B0BF-FDA2-49B5-8D44-641433BB8111}" destId="{B0102958-114D-47D4-8F36-61A7FDD980AF}" srcOrd="2" destOrd="0" presId="urn:microsoft.com/office/officeart/2018/5/layout/CenteredIconLabelDescriptionList"/>
    <dgm:cxn modelId="{887EC68F-5A9F-49AB-84EC-1A45B02D41D8}" type="presParOf" srcId="{18D2B0BF-FDA2-49B5-8D44-641433BB8111}" destId="{88AC69BA-C89D-4C56-BBEE-D552395F1440}" srcOrd="3" destOrd="0" presId="urn:microsoft.com/office/officeart/2018/5/layout/CenteredIconLabelDescriptionList"/>
    <dgm:cxn modelId="{9FFB3A92-D868-44B3-822A-E561ED7B0283}" type="presParOf" srcId="{18D2B0BF-FDA2-49B5-8D44-641433BB8111}" destId="{5EBE303B-F3DE-45A9-AA94-00DCCD1D883D}" srcOrd="4" destOrd="0" presId="urn:microsoft.com/office/officeart/2018/5/layout/CenteredIconLabelDescriptionList"/>
    <dgm:cxn modelId="{06814762-0901-4BFB-A991-15E8A07FA439}" type="presParOf" srcId="{2374E602-1117-4C37-83CA-B7F271F2F9AE}" destId="{E4979477-6986-4881-B291-20673251DA9B}" srcOrd="3" destOrd="0" presId="urn:microsoft.com/office/officeart/2018/5/layout/CenteredIconLabelDescriptionList"/>
    <dgm:cxn modelId="{9DF38E44-1ACC-4D6E-B9E2-19BD2E539A86}" type="presParOf" srcId="{2374E602-1117-4C37-83CA-B7F271F2F9AE}" destId="{36F5113D-0515-4ED2-90F5-5226AE3A94B9}" srcOrd="4" destOrd="0" presId="urn:microsoft.com/office/officeart/2018/5/layout/CenteredIconLabelDescriptionList"/>
    <dgm:cxn modelId="{7C5D3B49-2F79-4B3F-B225-8DE612E5283C}" type="presParOf" srcId="{36F5113D-0515-4ED2-90F5-5226AE3A94B9}" destId="{DD41B542-2EC1-4ADC-BE8D-A7C570D45B6E}" srcOrd="0" destOrd="0" presId="urn:microsoft.com/office/officeart/2018/5/layout/CenteredIconLabelDescriptionList"/>
    <dgm:cxn modelId="{54E961A4-239C-4B96-B837-899A6205DD5A}" type="presParOf" srcId="{36F5113D-0515-4ED2-90F5-5226AE3A94B9}" destId="{DE24E995-146B-4BB3-901C-2440175931C7}" srcOrd="1" destOrd="0" presId="urn:microsoft.com/office/officeart/2018/5/layout/CenteredIconLabelDescriptionList"/>
    <dgm:cxn modelId="{647B4651-F94D-40F9-AE31-DA4EC741C4E7}" type="presParOf" srcId="{36F5113D-0515-4ED2-90F5-5226AE3A94B9}" destId="{CCCDC89E-AD51-4A0A-B316-8BC464135E73}" srcOrd="2" destOrd="0" presId="urn:microsoft.com/office/officeart/2018/5/layout/CenteredIconLabelDescriptionList"/>
    <dgm:cxn modelId="{0007A5E9-0274-47F3-95AB-7B7E79179A0B}" type="presParOf" srcId="{36F5113D-0515-4ED2-90F5-5226AE3A94B9}" destId="{F8DA9DBC-4047-4CB8-914B-0926C9F7C57A}" srcOrd="3" destOrd="0" presId="urn:microsoft.com/office/officeart/2018/5/layout/CenteredIconLabelDescriptionList"/>
    <dgm:cxn modelId="{42B5AB49-5F97-435F-9E6A-8034268BA4D4}" type="presParOf" srcId="{36F5113D-0515-4ED2-90F5-5226AE3A94B9}" destId="{794D966C-909A-4289-96AB-54029F0910A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BA58-DDFA-477A-9568-D4867E8F2B0F}">
      <dsp:nvSpPr>
        <dsp:cNvPr id="0" name=""/>
        <dsp:cNvSpPr/>
      </dsp:nvSpPr>
      <dsp:spPr>
        <a:xfrm>
          <a:off x="1072932" y="351341"/>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601BC21-A95C-49D1-AAE4-AF321EEFFC67}">
      <dsp:nvSpPr>
        <dsp:cNvPr id="0" name=""/>
        <dsp:cNvSpPr/>
      </dsp:nvSpPr>
      <dsp:spPr>
        <a:xfrm>
          <a:off x="3479" y="1659401"/>
          <a:ext cx="3290624" cy="570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Planting Mechanism Fabrication</a:t>
          </a:r>
        </a:p>
      </dsp:txBody>
      <dsp:txXfrm>
        <a:off x="3479" y="1659401"/>
        <a:ext cx="3290624" cy="570717"/>
      </dsp:txXfrm>
    </dsp:sp>
    <dsp:sp modelId="{FFDB9BBB-8951-4335-BF8C-211C83DD4867}">
      <dsp:nvSpPr>
        <dsp:cNvPr id="0" name=""/>
        <dsp:cNvSpPr/>
      </dsp:nvSpPr>
      <dsp:spPr>
        <a:xfrm>
          <a:off x="3479" y="2302836"/>
          <a:ext cx="3290624" cy="168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Three implements that all must work in tandem</a:t>
          </a:r>
        </a:p>
        <a:p>
          <a:pPr marL="0" lvl="0" indent="0" algn="ctr" defTabSz="711200">
            <a:lnSpc>
              <a:spcPct val="100000"/>
            </a:lnSpc>
            <a:spcBef>
              <a:spcPct val="0"/>
            </a:spcBef>
            <a:spcAft>
              <a:spcPct val="35000"/>
            </a:spcAft>
            <a:buNone/>
          </a:pPr>
          <a:endParaRPr lang="en-US" sz="1600" kern="1200"/>
        </a:p>
        <a:p>
          <a:pPr marL="0" lvl="0" indent="0" algn="ctr" defTabSz="711200">
            <a:lnSpc>
              <a:spcPct val="100000"/>
            </a:lnSpc>
            <a:spcBef>
              <a:spcPct val="0"/>
            </a:spcBef>
            <a:spcAft>
              <a:spcPct val="35000"/>
            </a:spcAft>
            <a:buNone/>
          </a:pPr>
          <a:r>
            <a:rPr lang="en-US" sz="1600" b="1" kern="1200"/>
            <a:t>Plan: </a:t>
          </a:r>
          <a:r>
            <a:rPr lang="en-US" sz="1600" kern="1200"/>
            <a:t>3D printing to rapid-prototype chute and tamper; complete early in the semester</a:t>
          </a:r>
        </a:p>
      </dsp:txBody>
      <dsp:txXfrm>
        <a:off x="3479" y="2302836"/>
        <a:ext cx="3290624" cy="1684360"/>
      </dsp:txXfrm>
    </dsp:sp>
    <dsp:sp modelId="{00816FAE-FE43-4A96-A601-CD61EC18B7EF}">
      <dsp:nvSpPr>
        <dsp:cNvPr id="0" name=""/>
        <dsp:cNvSpPr/>
      </dsp:nvSpPr>
      <dsp:spPr>
        <a:xfrm>
          <a:off x="4939416" y="351341"/>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0102958-114D-47D4-8F36-61A7FDD980AF}">
      <dsp:nvSpPr>
        <dsp:cNvPr id="0" name=""/>
        <dsp:cNvSpPr/>
      </dsp:nvSpPr>
      <dsp:spPr>
        <a:xfrm>
          <a:off x="3869963" y="1659401"/>
          <a:ext cx="3290624" cy="570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Transferring</a:t>
          </a:r>
          <a:r>
            <a:rPr lang="en-US" sz="1500" kern="1200"/>
            <a:t> from Simulation to Real World</a:t>
          </a:r>
        </a:p>
      </dsp:txBody>
      <dsp:txXfrm>
        <a:off x="3869963" y="1659401"/>
        <a:ext cx="3290624" cy="570717"/>
      </dsp:txXfrm>
    </dsp:sp>
    <dsp:sp modelId="{5EBE303B-F3DE-45A9-AA94-00DCCD1D883D}">
      <dsp:nvSpPr>
        <dsp:cNvPr id="0" name=""/>
        <dsp:cNvSpPr/>
      </dsp:nvSpPr>
      <dsp:spPr>
        <a:xfrm>
          <a:off x="3869963" y="2302836"/>
          <a:ext cx="3290624" cy="168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Different sensors/cameras than in unity &amp; limited Warthog access</a:t>
          </a:r>
        </a:p>
        <a:p>
          <a:pPr marL="0" lvl="0" indent="0" algn="ctr" defTabSz="711200">
            <a:lnSpc>
              <a:spcPct val="100000"/>
            </a:lnSpc>
            <a:spcBef>
              <a:spcPct val="0"/>
            </a:spcBef>
            <a:spcAft>
              <a:spcPct val="35000"/>
            </a:spcAft>
            <a:buNone/>
          </a:pPr>
          <a:endParaRPr lang="en-US" sz="1600" kern="1200"/>
        </a:p>
        <a:p>
          <a:pPr marL="0" lvl="0" indent="0" algn="ctr" defTabSz="711200">
            <a:lnSpc>
              <a:spcPct val="100000"/>
            </a:lnSpc>
            <a:spcBef>
              <a:spcPct val="0"/>
            </a:spcBef>
            <a:spcAft>
              <a:spcPct val="35000"/>
            </a:spcAft>
            <a:buNone/>
          </a:pPr>
          <a:r>
            <a:rPr lang="en-US" sz="1600" b="1" kern="1200"/>
            <a:t>Plan: </a:t>
          </a:r>
          <a:r>
            <a:rPr lang="en-US" sz="1600" kern="1200"/>
            <a:t>Start ROS connectivity and plan for early field testing</a:t>
          </a:r>
        </a:p>
      </dsp:txBody>
      <dsp:txXfrm>
        <a:off x="3869963" y="2302836"/>
        <a:ext cx="3290624" cy="1684360"/>
      </dsp:txXfrm>
    </dsp:sp>
    <dsp:sp modelId="{DD41B542-2EC1-4ADC-BE8D-A7C570D45B6E}">
      <dsp:nvSpPr>
        <dsp:cNvPr id="0" name=""/>
        <dsp:cNvSpPr/>
      </dsp:nvSpPr>
      <dsp:spPr>
        <a:xfrm>
          <a:off x="8805901" y="351341"/>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CCDC89E-AD51-4A0A-B316-8BC464135E73}">
      <dsp:nvSpPr>
        <dsp:cNvPr id="0" name=""/>
        <dsp:cNvSpPr/>
      </dsp:nvSpPr>
      <dsp:spPr>
        <a:xfrm>
          <a:off x="7736447" y="1659401"/>
          <a:ext cx="3290624" cy="570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a:t>Integration of two subsystems</a:t>
          </a:r>
        </a:p>
      </dsp:txBody>
      <dsp:txXfrm>
        <a:off x="7736447" y="1659401"/>
        <a:ext cx="3290624" cy="570717"/>
      </dsp:txXfrm>
    </dsp:sp>
    <dsp:sp modelId="{794D966C-909A-4289-96AB-54029F0910AA}">
      <dsp:nvSpPr>
        <dsp:cNvPr id="0" name=""/>
        <dsp:cNvSpPr/>
      </dsp:nvSpPr>
      <dsp:spPr>
        <a:xfrm>
          <a:off x="7736447" y="2302836"/>
          <a:ext cx="3290624" cy="168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Issues with combining planting and navigation &amp; limited Warthog access</a:t>
          </a:r>
        </a:p>
        <a:p>
          <a:pPr marL="0" lvl="0" indent="0" algn="ctr" defTabSz="711200">
            <a:lnSpc>
              <a:spcPct val="100000"/>
            </a:lnSpc>
            <a:spcBef>
              <a:spcPct val="0"/>
            </a:spcBef>
            <a:spcAft>
              <a:spcPct val="35000"/>
            </a:spcAft>
            <a:buNone/>
          </a:pPr>
          <a:endParaRPr lang="en-US" sz="1600" kern="1200"/>
        </a:p>
        <a:p>
          <a:pPr marL="0" lvl="0" indent="0" algn="ctr" defTabSz="711200">
            <a:lnSpc>
              <a:spcPct val="100000"/>
            </a:lnSpc>
            <a:spcBef>
              <a:spcPct val="0"/>
            </a:spcBef>
            <a:spcAft>
              <a:spcPct val="35000"/>
            </a:spcAft>
            <a:buNone/>
          </a:pPr>
          <a:r>
            <a:rPr lang="en-US" sz="1600" b="1" kern="1200"/>
            <a:t>Plan: </a:t>
          </a:r>
          <a:r>
            <a:rPr lang="en-US" sz="1600" kern="1200"/>
            <a:t>Early filed testing to provide adequate testing time before FVD</a:t>
          </a:r>
        </a:p>
      </dsp:txBody>
      <dsp:txXfrm>
        <a:off x="7736447" y="2302836"/>
        <a:ext cx="3290624" cy="1684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BA58-DDFA-477A-9568-D4867E8F2B0F}">
      <dsp:nvSpPr>
        <dsp:cNvPr id="0" name=""/>
        <dsp:cNvSpPr/>
      </dsp:nvSpPr>
      <dsp:spPr>
        <a:xfrm>
          <a:off x="1072932" y="351341"/>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601BC21-A95C-49D1-AAE4-AF321EEFFC67}">
      <dsp:nvSpPr>
        <dsp:cNvPr id="0" name=""/>
        <dsp:cNvSpPr/>
      </dsp:nvSpPr>
      <dsp:spPr>
        <a:xfrm>
          <a:off x="3479" y="1659401"/>
          <a:ext cx="3290624" cy="570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Planting Mechanism Fabrication</a:t>
          </a:r>
        </a:p>
      </dsp:txBody>
      <dsp:txXfrm>
        <a:off x="3479" y="1659401"/>
        <a:ext cx="3290624" cy="570717"/>
      </dsp:txXfrm>
    </dsp:sp>
    <dsp:sp modelId="{FFDB9BBB-8951-4335-BF8C-211C83DD4867}">
      <dsp:nvSpPr>
        <dsp:cNvPr id="0" name=""/>
        <dsp:cNvSpPr/>
      </dsp:nvSpPr>
      <dsp:spPr>
        <a:xfrm>
          <a:off x="3479" y="2302836"/>
          <a:ext cx="3290624" cy="168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Three implements that all must work in tandem</a:t>
          </a:r>
        </a:p>
        <a:p>
          <a:pPr marL="0" lvl="0" indent="0" algn="ctr" defTabSz="711200">
            <a:lnSpc>
              <a:spcPct val="100000"/>
            </a:lnSpc>
            <a:spcBef>
              <a:spcPct val="0"/>
            </a:spcBef>
            <a:spcAft>
              <a:spcPct val="35000"/>
            </a:spcAft>
            <a:buNone/>
          </a:pPr>
          <a:endParaRPr lang="en-US" sz="1600" kern="1200"/>
        </a:p>
        <a:p>
          <a:pPr marL="0" lvl="0" indent="0" algn="ctr" defTabSz="711200">
            <a:lnSpc>
              <a:spcPct val="100000"/>
            </a:lnSpc>
            <a:spcBef>
              <a:spcPct val="0"/>
            </a:spcBef>
            <a:spcAft>
              <a:spcPct val="35000"/>
            </a:spcAft>
            <a:buNone/>
          </a:pPr>
          <a:r>
            <a:rPr lang="en-US" sz="1600" b="1" kern="1200"/>
            <a:t>Plan: </a:t>
          </a:r>
          <a:r>
            <a:rPr lang="en-US" sz="1600" kern="1200"/>
            <a:t>3D printing to rapid-prototype chute and tamper; complete early in the semester</a:t>
          </a:r>
        </a:p>
      </dsp:txBody>
      <dsp:txXfrm>
        <a:off x="3479" y="2302836"/>
        <a:ext cx="3290624" cy="1684360"/>
      </dsp:txXfrm>
    </dsp:sp>
    <dsp:sp modelId="{00816FAE-FE43-4A96-A601-CD61EC18B7EF}">
      <dsp:nvSpPr>
        <dsp:cNvPr id="0" name=""/>
        <dsp:cNvSpPr/>
      </dsp:nvSpPr>
      <dsp:spPr>
        <a:xfrm>
          <a:off x="4939416" y="351341"/>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0102958-114D-47D4-8F36-61A7FDD980AF}">
      <dsp:nvSpPr>
        <dsp:cNvPr id="0" name=""/>
        <dsp:cNvSpPr/>
      </dsp:nvSpPr>
      <dsp:spPr>
        <a:xfrm>
          <a:off x="3869963" y="1659401"/>
          <a:ext cx="3290624" cy="570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Transferring</a:t>
          </a:r>
          <a:r>
            <a:rPr lang="en-US" sz="1500" kern="1200"/>
            <a:t> from Simulation to Real World</a:t>
          </a:r>
        </a:p>
      </dsp:txBody>
      <dsp:txXfrm>
        <a:off x="3869963" y="1659401"/>
        <a:ext cx="3290624" cy="570717"/>
      </dsp:txXfrm>
    </dsp:sp>
    <dsp:sp modelId="{5EBE303B-F3DE-45A9-AA94-00DCCD1D883D}">
      <dsp:nvSpPr>
        <dsp:cNvPr id="0" name=""/>
        <dsp:cNvSpPr/>
      </dsp:nvSpPr>
      <dsp:spPr>
        <a:xfrm>
          <a:off x="3869963" y="2302836"/>
          <a:ext cx="3290624" cy="168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Different sensors/cameras than in unity &amp; limited Warthog access</a:t>
          </a:r>
        </a:p>
        <a:p>
          <a:pPr marL="0" lvl="0" indent="0" algn="ctr" defTabSz="711200">
            <a:lnSpc>
              <a:spcPct val="100000"/>
            </a:lnSpc>
            <a:spcBef>
              <a:spcPct val="0"/>
            </a:spcBef>
            <a:spcAft>
              <a:spcPct val="35000"/>
            </a:spcAft>
            <a:buNone/>
          </a:pPr>
          <a:endParaRPr lang="en-US" sz="1600" kern="1200"/>
        </a:p>
        <a:p>
          <a:pPr marL="0" lvl="0" indent="0" algn="ctr" defTabSz="711200">
            <a:lnSpc>
              <a:spcPct val="100000"/>
            </a:lnSpc>
            <a:spcBef>
              <a:spcPct val="0"/>
            </a:spcBef>
            <a:spcAft>
              <a:spcPct val="35000"/>
            </a:spcAft>
            <a:buNone/>
          </a:pPr>
          <a:r>
            <a:rPr lang="en-US" sz="1600" b="1" kern="1200"/>
            <a:t>Plan: </a:t>
          </a:r>
          <a:r>
            <a:rPr lang="en-US" sz="1600" kern="1200"/>
            <a:t>Start ROS connectivity and plan for early field testing</a:t>
          </a:r>
        </a:p>
      </dsp:txBody>
      <dsp:txXfrm>
        <a:off x="3869963" y="2302836"/>
        <a:ext cx="3290624" cy="1684360"/>
      </dsp:txXfrm>
    </dsp:sp>
    <dsp:sp modelId="{DD41B542-2EC1-4ADC-BE8D-A7C570D45B6E}">
      <dsp:nvSpPr>
        <dsp:cNvPr id="0" name=""/>
        <dsp:cNvSpPr/>
      </dsp:nvSpPr>
      <dsp:spPr>
        <a:xfrm>
          <a:off x="8805901" y="351341"/>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CCDC89E-AD51-4A0A-B316-8BC464135E73}">
      <dsp:nvSpPr>
        <dsp:cNvPr id="0" name=""/>
        <dsp:cNvSpPr/>
      </dsp:nvSpPr>
      <dsp:spPr>
        <a:xfrm>
          <a:off x="7736447" y="1659401"/>
          <a:ext cx="3290624" cy="570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a:t>Integration of two subsystems</a:t>
          </a:r>
        </a:p>
      </dsp:txBody>
      <dsp:txXfrm>
        <a:off x="7736447" y="1659401"/>
        <a:ext cx="3290624" cy="570717"/>
      </dsp:txXfrm>
    </dsp:sp>
    <dsp:sp modelId="{794D966C-909A-4289-96AB-54029F0910AA}">
      <dsp:nvSpPr>
        <dsp:cNvPr id="0" name=""/>
        <dsp:cNvSpPr/>
      </dsp:nvSpPr>
      <dsp:spPr>
        <a:xfrm>
          <a:off x="7736447" y="2302836"/>
          <a:ext cx="3290624" cy="168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Issues with combining planting and navigation &amp; limited Warthog access</a:t>
          </a:r>
        </a:p>
        <a:p>
          <a:pPr marL="0" lvl="0" indent="0" algn="ctr" defTabSz="711200">
            <a:lnSpc>
              <a:spcPct val="100000"/>
            </a:lnSpc>
            <a:spcBef>
              <a:spcPct val="0"/>
            </a:spcBef>
            <a:spcAft>
              <a:spcPct val="35000"/>
            </a:spcAft>
            <a:buNone/>
          </a:pPr>
          <a:endParaRPr lang="en-US" sz="1600" kern="1200"/>
        </a:p>
        <a:p>
          <a:pPr marL="0" lvl="0" indent="0" algn="ctr" defTabSz="711200">
            <a:lnSpc>
              <a:spcPct val="100000"/>
            </a:lnSpc>
            <a:spcBef>
              <a:spcPct val="0"/>
            </a:spcBef>
            <a:spcAft>
              <a:spcPct val="35000"/>
            </a:spcAft>
            <a:buNone/>
          </a:pPr>
          <a:r>
            <a:rPr lang="en-US" sz="1600" b="1" kern="1200"/>
            <a:t>Plan: </a:t>
          </a:r>
          <a:r>
            <a:rPr lang="en-US" sz="1600" kern="1200"/>
            <a:t>Early filed testing to provide adequate testing time before FVD</a:t>
          </a:r>
        </a:p>
      </dsp:txBody>
      <dsp:txXfrm>
        <a:off x="7736447" y="2302836"/>
        <a:ext cx="3290624" cy="168436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704C1-BA9C-49C3-B569-71ED9A5F2F53}" type="datetimeFigureOut">
              <a:rPr lang="en-US" smtClean="0"/>
              <a:t>9/4/2024</a:t>
            </a:fld>
            <a:endParaRPr lang="en-US"/>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CC694-5830-48BC-920A-38507B313044}" type="slidenum">
              <a:rPr lang="en-US" smtClean="0"/>
              <a:t>‹#›</a:t>
            </a:fld>
            <a:endParaRPr lang="en-US"/>
          </a:p>
        </p:txBody>
      </p:sp>
    </p:spTree>
    <p:extLst>
      <p:ext uri="{BB962C8B-B14F-4D97-AF65-F5344CB8AC3E}">
        <p14:creationId xmlns:p14="http://schemas.microsoft.com/office/powerpoint/2010/main" val="3472716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Let’s start with the full project timeline. We started by outlining our goal, then building milestones that lead us to our goal, and finally, we construct tasks that bring us to each milestone.</a:t>
            </a:r>
            <a:br>
              <a:rPr lang="en-US"/>
            </a:br>
            <a:r>
              <a:rPr lang="en-US"/>
              <a:t>Milestones have deadlines. Tasks do not. Tasks are more flexible.</a:t>
            </a:r>
          </a:p>
          <a:p>
            <a:endParaRPr lang="en-US"/>
          </a:p>
        </p:txBody>
      </p:sp>
      <p:sp>
        <p:nvSpPr>
          <p:cNvPr id="4" name="Espace réservé du numéro de diapositive 3"/>
          <p:cNvSpPr>
            <a:spLocks noGrp="1"/>
          </p:cNvSpPr>
          <p:nvPr>
            <p:ph type="sldNum" sz="quarter" idx="5"/>
          </p:nvPr>
        </p:nvSpPr>
        <p:spPr/>
        <p:txBody>
          <a:bodyPr/>
          <a:lstStyle/>
          <a:p>
            <a:fld id="{942CC694-5830-48BC-920A-38507B313044}" type="slidenum">
              <a:rPr lang="en-US" smtClean="0"/>
              <a:t>15</a:t>
            </a:fld>
            <a:endParaRPr lang="en-US"/>
          </a:p>
        </p:txBody>
      </p:sp>
    </p:spTree>
    <p:extLst>
      <p:ext uri="{BB962C8B-B14F-4D97-AF65-F5344CB8AC3E}">
        <p14:creationId xmlns:p14="http://schemas.microsoft.com/office/powerpoint/2010/main" val="24550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CBFA-D2B0-FB3E-CBD9-EAA890F4EC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EAE35D-6232-998E-E103-DEEAE12C05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037C3F-4DCF-18D4-39A1-E680D4C5059E}"/>
              </a:ext>
            </a:extLst>
          </p:cNvPr>
          <p:cNvSpPr>
            <a:spLocks noGrp="1"/>
          </p:cNvSpPr>
          <p:nvPr>
            <p:ph type="dt" sz="half" idx="10"/>
          </p:nvPr>
        </p:nvSpPr>
        <p:spPr/>
        <p:txBody>
          <a:bodyPr/>
          <a:lstStyle/>
          <a:p>
            <a:fld id="{3EC1407B-B730-4F18-9C1C-04F310F62FD4}" type="datetimeFigureOut">
              <a:rPr lang="en-US" smtClean="0"/>
              <a:t>9/4/2024</a:t>
            </a:fld>
            <a:endParaRPr lang="en-US"/>
          </a:p>
        </p:txBody>
      </p:sp>
      <p:sp>
        <p:nvSpPr>
          <p:cNvPr id="5" name="Footer Placeholder 4">
            <a:extLst>
              <a:ext uri="{FF2B5EF4-FFF2-40B4-BE49-F238E27FC236}">
                <a16:creationId xmlns:a16="http://schemas.microsoft.com/office/drawing/2014/main" id="{C3D4F359-FC22-60CD-5C50-F94A882E0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7ED034-0B4D-9F8B-CE82-C3DB1AC01EF8}"/>
              </a:ext>
            </a:extLst>
          </p:cNvPr>
          <p:cNvSpPr>
            <a:spLocks noGrp="1"/>
          </p:cNvSpPr>
          <p:nvPr>
            <p:ph type="sldNum" sz="quarter" idx="12"/>
          </p:nvPr>
        </p:nvSpPr>
        <p:spPr/>
        <p:txBody>
          <a:bodyPr/>
          <a:lstStyle/>
          <a:p>
            <a:fld id="{C588D45F-61DF-43FB-A09B-1E0EFE593366}" type="slidenum">
              <a:rPr lang="en-US" smtClean="0"/>
              <a:t>‹#›</a:t>
            </a:fld>
            <a:endParaRPr lang="en-US"/>
          </a:p>
        </p:txBody>
      </p:sp>
    </p:spTree>
    <p:extLst>
      <p:ext uri="{BB962C8B-B14F-4D97-AF65-F5344CB8AC3E}">
        <p14:creationId xmlns:p14="http://schemas.microsoft.com/office/powerpoint/2010/main" val="2598367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590D-ECAE-527D-1019-CAF4563914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9E1393-90F5-7EFA-13B2-79847C6A73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474B5D-6C20-633B-9497-E6E9FB66D583}"/>
              </a:ext>
            </a:extLst>
          </p:cNvPr>
          <p:cNvSpPr>
            <a:spLocks noGrp="1"/>
          </p:cNvSpPr>
          <p:nvPr>
            <p:ph type="dt" sz="half" idx="10"/>
          </p:nvPr>
        </p:nvSpPr>
        <p:spPr/>
        <p:txBody>
          <a:bodyPr/>
          <a:lstStyle/>
          <a:p>
            <a:fld id="{3EC1407B-B730-4F18-9C1C-04F310F62FD4}" type="datetimeFigureOut">
              <a:rPr lang="en-US" smtClean="0"/>
              <a:t>9/4/2024</a:t>
            </a:fld>
            <a:endParaRPr lang="en-US"/>
          </a:p>
        </p:txBody>
      </p:sp>
      <p:sp>
        <p:nvSpPr>
          <p:cNvPr id="5" name="Footer Placeholder 4">
            <a:extLst>
              <a:ext uri="{FF2B5EF4-FFF2-40B4-BE49-F238E27FC236}">
                <a16:creationId xmlns:a16="http://schemas.microsoft.com/office/drawing/2014/main" id="{C09818D2-713E-91AC-2E27-CFA979E4E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77117-DDA0-0379-D9AC-06353395CADE}"/>
              </a:ext>
            </a:extLst>
          </p:cNvPr>
          <p:cNvSpPr>
            <a:spLocks noGrp="1"/>
          </p:cNvSpPr>
          <p:nvPr>
            <p:ph type="sldNum" sz="quarter" idx="12"/>
          </p:nvPr>
        </p:nvSpPr>
        <p:spPr/>
        <p:txBody>
          <a:bodyPr/>
          <a:lstStyle/>
          <a:p>
            <a:fld id="{C588D45F-61DF-43FB-A09B-1E0EFE593366}" type="slidenum">
              <a:rPr lang="en-US" smtClean="0"/>
              <a:t>‹#›</a:t>
            </a:fld>
            <a:endParaRPr lang="en-US"/>
          </a:p>
        </p:txBody>
      </p:sp>
    </p:spTree>
    <p:extLst>
      <p:ext uri="{BB962C8B-B14F-4D97-AF65-F5344CB8AC3E}">
        <p14:creationId xmlns:p14="http://schemas.microsoft.com/office/powerpoint/2010/main" val="1741234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E3ACF3-8D16-5277-30A3-EE42F15E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052726-81F0-2464-A933-511C2EA8EB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CB8A52-B4DB-5A23-E2D4-B932A41CB588}"/>
              </a:ext>
            </a:extLst>
          </p:cNvPr>
          <p:cNvSpPr>
            <a:spLocks noGrp="1"/>
          </p:cNvSpPr>
          <p:nvPr>
            <p:ph type="dt" sz="half" idx="10"/>
          </p:nvPr>
        </p:nvSpPr>
        <p:spPr/>
        <p:txBody>
          <a:bodyPr/>
          <a:lstStyle/>
          <a:p>
            <a:fld id="{3EC1407B-B730-4F18-9C1C-04F310F62FD4}" type="datetimeFigureOut">
              <a:rPr lang="en-US" smtClean="0"/>
              <a:t>9/4/2024</a:t>
            </a:fld>
            <a:endParaRPr lang="en-US"/>
          </a:p>
        </p:txBody>
      </p:sp>
      <p:sp>
        <p:nvSpPr>
          <p:cNvPr id="5" name="Footer Placeholder 4">
            <a:extLst>
              <a:ext uri="{FF2B5EF4-FFF2-40B4-BE49-F238E27FC236}">
                <a16:creationId xmlns:a16="http://schemas.microsoft.com/office/drawing/2014/main" id="{654EA30B-2058-D89B-193F-81694D92A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9C0DD-1729-9546-732B-B498F108703F}"/>
              </a:ext>
            </a:extLst>
          </p:cNvPr>
          <p:cNvSpPr>
            <a:spLocks noGrp="1"/>
          </p:cNvSpPr>
          <p:nvPr>
            <p:ph type="sldNum" sz="quarter" idx="12"/>
          </p:nvPr>
        </p:nvSpPr>
        <p:spPr/>
        <p:txBody>
          <a:bodyPr/>
          <a:lstStyle/>
          <a:p>
            <a:fld id="{C588D45F-61DF-43FB-A09B-1E0EFE593366}" type="slidenum">
              <a:rPr lang="en-US" smtClean="0"/>
              <a:t>‹#›</a:t>
            </a:fld>
            <a:endParaRPr lang="en-US"/>
          </a:p>
        </p:txBody>
      </p:sp>
    </p:spTree>
    <p:extLst>
      <p:ext uri="{BB962C8B-B14F-4D97-AF65-F5344CB8AC3E}">
        <p14:creationId xmlns:p14="http://schemas.microsoft.com/office/powerpoint/2010/main" val="1307828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0F82-8CDB-95A2-8C8E-E12B9CC28A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63E3A4-2B07-6C6A-8CAA-A097F1FD89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AE2D53-0FA3-8C9A-FA20-9D8F6B992348}"/>
              </a:ext>
            </a:extLst>
          </p:cNvPr>
          <p:cNvSpPr>
            <a:spLocks noGrp="1"/>
          </p:cNvSpPr>
          <p:nvPr>
            <p:ph type="dt" sz="half" idx="10"/>
          </p:nvPr>
        </p:nvSpPr>
        <p:spPr/>
        <p:txBody>
          <a:bodyPr/>
          <a:lstStyle/>
          <a:p>
            <a:fld id="{3EC1407B-B730-4F18-9C1C-04F310F62FD4}" type="datetimeFigureOut">
              <a:rPr lang="en-US" smtClean="0"/>
              <a:t>9/4/2024</a:t>
            </a:fld>
            <a:endParaRPr lang="en-US"/>
          </a:p>
        </p:txBody>
      </p:sp>
      <p:sp>
        <p:nvSpPr>
          <p:cNvPr id="5" name="Footer Placeholder 4">
            <a:extLst>
              <a:ext uri="{FF2B5EF4-FFF2-40B4-BE49-F238E27FC236}">
                <a16:creationId xmlns:a16="http://schemas.microsoft.com/office/drawing/2014/main" id="{F50C3865-9B1C-BEBB-12D0-8DE267BAE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3B58A-7E23-D049-1411-7B18272DB966}"/>
              </a:ext>
            </a:extLst>
          </p:cNvPr>
          <p:cNvSpPr>
            <a:spLocks noGrp="1"/>
          </p:cNvSpPr>
          <p:nvPr>
            <p:ph type="sldNum" sz="quarter" idx="12"/>
          </p:nvPr>
        </p:nvSpPr>
        <p:spPr/>
        <p:txBody>
          <a:bodyPr/>
          <a:lstStyle/>
          <a:p>
            <a:fld id="{C588D45F-61DF-43FB-A09B-1E0EFE593366}" type="slidenum">
              <a:rPr lang="en-US" smtClean="0"/>
              <a:t>‹#›</a:t>
            </a:fld>
            <a:endParaRPr lang="en-US"/>
          </a:p>
        </p:txBody>
      </p:sp>
    </p:spTree>
    <p:extLst>
      <p:ext uri="{BB962C8B-B14F-4D97-AF65-F5344CB8AC3E}">
        <p14:creationId xmlns:p14="http://schemas.microsoft.com/office/powerpoint/2010/main" val="3082877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F1CA-7616-140B-0815-1CEA2ABB4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C60674-4664-E814-F547-69A43F02FF0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651190-AA0A-6153-DE68-5D4654C6561D}"/>
              </a:ext>
            </a:extLst>
          </p:cNvPr>
          <p:cNvSpPr>
            <a:spLocks noGrp="1"/>
          </p:cNvSpPr>
          <p:nvPr>
            <p:ph type="dt" sz="half" idx="10"/>
          </p:nvPr>
        </p:nvSpPr>
        <p:spPr/>
        <p:txBody>
          <a:bodyPr/>
          <a:lstStyle/>
          <a:p>
            <a:fld id="{3EC1407B-B730-4F18-9C1C-04F310F62FD4}" type="datetimeFigureOut">
              <a:rPr lang="en-US" smtClean="0"/>
              <a:t>9/4/2024</a:t>
            </a:fld>
            <a:endParaRPr lang="en-US"/>
          </a:p>
        </p:txBody>
      </p:sp>
      <p:sp>
        <p:nvSpPr>
          <p:cNvPr id="5" name="Footer Placeholder 4">
            <a:extLst>
              <a:ext uri="{FF2B5EF4-FFF2-40B4-BE49-F238E27FC236}">
                <a16:creationId xmlns:a16="http://schemas.microsoft.com/office/drawing/2014/main" id="{E12E2E1B-0FC5-F7F9-BB3F-F1439E959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B1AEDD-EFC0-5F8F-86CD-A3D4885689D8}"/>
              </a:ext>
            </a:extLst>
          </p:cNvPr>
          <p:cNvSpPr>
            <a:spLocks noGrp="1"/>
          </p:cNvSpPr>
          <p:nvPr>
            <p:ph type="sldNum" sz="quarter" idx="12"/>
          </p:nvPr>
        </p:nvSpPr>
        <p:spPr/>
        <p:txBody>
          <a:bodyPr/>
          <a:lstStyle/>
          <a:p>
            <a:fld id="{C588D45F-61DF-43FB-A09B-1E0EFE593366}" type="slidenum">
              <a:rPr lang="en-US" smtClean="0"/>
              <a:t>‹#›</a:t>
            </a:fld>
            <a:endParaRPr lang="en-US"/>
          </a:p>
        </p:txBody>
      </p:sp>
    </p:spTree>
    <p:extLst>
      <p:ext uri="{BB962C8B-B14F-4D97-AF65-F5344CB8AC3E}">
        <p14:creationId xmlns:p14="http://schemas.microsoft.com/office/powerpoint/2010/main" val="236729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A309-0272-A1A8-FA9C-D495D81B7D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53643-6ABB-367C-EC46-75B5E2A5AC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B2EB82-F481-B408-1ED5-DD5A95AD59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295B82-2AAD-E53D-A416-81CECA5FB8D4}"/>
              </a:ext>
            </a:extLst>
          </p:cNvPr>
          <p:cNvSpPr>
            <a:spLocks noGrp="1"/>
          </p:cNvSpPr>
          <p:nvPr>
            <p:ph type="dt" sz="half" idx="10"/>
          </p:nvPr>
        </p:nvSpPr>
        <p:spPr/>
        <p:txBody>
          <a:bodyPr/>
          <a:lstStyle/>
          <a:p>
            <a:fld id="{3EC1407B-B730-4F18-9C1C-04F310F62FD4}" type="datetimeFigureOut">
              <a:rPr lang="en-US" smtClean="0"/>
              <a:t>9/4/2024</a:t>
            </a:fld>
            <a:endParaRPr lang="en-US"/>
          </a:p>
        </p:txBody>
      </p:sp>
      <p:sp>
        <p:nvSpPr>
          <p:cNvPr id="6" name="Footer Placeholder 5">
            <a:extLst>
              <a:ext uri="{FF2B5EF4-FFF2-40B4-BE49-F238E27FC236}">
                <a16:creationId xmlns:a16="http://schemas.microsoft.com/office/drawing/2014/main" id="{65C704DA-E89F-A0CC-DCB3-7E349006B9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0762D-D1E7-4E75-5BA1-54256276355A}"/>
              </a:ext>
            </a:extLst>
          </p:cNvPr>
          <p:cNvSpPr>
            <a:spLocks noGrp="1"/>
          </p:cNvSpPr>
          <p:nvPr>
            <p:ph type="sldNum" sz="quarter" idx="12"/>
          </p:nvPr>
        </p:nvSpPr>
        <p:spPr/>
        <p:txBody>
          <a:bodyPr/>
          <a:lstStyle/>
          <a:p>
            <a:fld id="{C588D45F-61DF-43FB-A09B-1E0EFE593366}" type="slidenum">
              <a:rPr lang="en-US" smtClean="0"/>
              <a:t>‹#›</a:t>
            </a:fld>
            <a:endParaRPr lang="en-US"/>
          </a:p>
        </p:txBody>
      </p:sp>
    </p:spTree>
    <p:extLst>
      <p:ext uri="{BB962C8B-B14F-4D97-AF65-F5344CB8AC3E}">
        <p14:creationId xmlns:p14="http://schemas.microsoft.com/office/powerpoint/2010/main" val="243469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67CAE-B1B7-442D-39AA-BB467E3F6C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807549-4793-AA9B-74F1-7D21DB885F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E0A4E4-10B9-4B3B-E2C8-EDDDC49830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5F5368-DEE7-F20F-354D-599D48CC45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C220D1-E39C-1F46-BD78-75A8128BB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F57980-C842-5E37-1EFD-5156F4C41284}"/>
              </a:ext>
            </a:extLst>
          </p:cNvPr>
          <p:cNvSpPr>
            <a:spLocks noGrp="1"/>
          </p:cNvSpPr>
          <p:nvPr>
            <p:ph type="dt" sz="half" idx="10"/>
          </p:nvPr>
        </p:nvSpPr>
        <p:spPr/>
        <p:txBody>
          <a:bodyPr/>
          <a:lstStyle/>
          <a:p>
            <a:fld id="{3EC1407B-B730-4F18-9C1C-04F310F62FD4}" type="datetimeFigureOut">
              <a:rPr lang="en-US" smtClean="0"/>
              <a:t>9/4/2024</a:t>
            </a:fld>
            <a:endParaRPr lang="en-US"/>
          </a:p>
        </p:txBody>
      </p:sp>
      <p:sp>
        <p:nvSpPr>
          <p:cNvPr id="8" name="Footer Placeholder 7">
            <a:extLst>
              <a:ext uri="{FF2B5EF4-FFF2-40B4-BE49-F238E27FC236}">
                <a16:creationId xmlns:a16="http://schemas.microsoft.com/office/drawing/2014/main" id="{2E2BC06C-FEB5-9018-E075-55EB01B999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4501A7-DCCF-66AA-3728-1FA6ECE275EC}"/>
              </a:ext>
            </a:extLst>
          </p:cNvPr>
          <p:cNvSpPr>
            <a:spLocks noGrp="1"/>
          </p:cNvSpPr>
          <p:nvPr>
            <p:ph type="sldNum" sz="quarter" idx="12"/>
          </p:nvPr>
        </p:nvSpPr>
        <p:spPr/>
        <p:txBody>
          <a:bodyPr/>
          <a:lstStyle/>
          <a:p>
            <a:fld id="{C588D45F-61DF-43FB-A09B-1E0EFE593366}" type="slidenum">
              <a:rPr lang="en-US" smtClean="0"/>
              <a:t>‹#›</a:t>
            </a:fld>
            <a:endParaRPr lang="en-US"/>
          </a:p>
        </p:txBody>
      </p:sp>
    </p:spTree>
    <p:extLst>
      <p:ext uri="{BB962C8B-B14F-4D97-AF65-F5344CB8AC3E}">
        <p14:creationId xmlns:p14="http://schemas.microsoft.com/office/powerpoint/2010/main" val="239285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5DF2-E7F4-77C9-19C8-5FB6C16351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82F6AF-E1B6-BD7E-CE0E-B86A9C63CF5B}"/>
              </a:ext>
            </a:extLst>
          </p:cNvPr>
          <p:cNvSpPr>
            <a:spLocks noGrp="1"/>
          </p:cNvSpPr>
          <p:nvPr>
            <p:ph type="dt" sz="half" idx="10"/>
          </p:nvPr>
        </p:nvSpPr>
        <p:spPr/>
        <p:txBody>
          <a:bodyPr/>
          <a:lstStyle/>
          <a:p>
            <a:fld id="{3EC1407B-B730-4F18-9C1C-04F310F62FD4}" type="datetimeFigureOut">
              <a:rPr lang="en-US" smtClean="0"/>
              <a:t>9/4/2024</a:t>
            </a:fld>
            <a:endParaRPr lang="en-US"/>
          </a:p>
        </p:txBody>
      </p:sp>
      <p:sp>
        <p:nvSpPr>
          <p:cNvPr id="4" name="Footer Placeholder 3">
            <a:extLst>
              <a:ext uri="{FF2B5EF4-FFF2-40B4-BE49-F238E27FC236}">
                <a16:creationId xmlns:a16="http://schemas.microsoft.com/office/drawing/2014/main" id="{EE300579-2EE0-9292-0248-C8C51BDD8C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D908DB-3699-1B27-F156-117A1155EE5B}"/>
              </a:ext>
            </a:extLst>
          </p:cNvPr>
          <p:cNvSpPr>
            <a:spLocks noGrp="1"/>
          </p:cNvSpPr>
          <p:nvPr>
            <p:ph type="sldNum" sz="quarter" idx="12"/>
          </p:nvPr>
        </p:nvSpPr>
        <p:spPr/>
        <p:txBody>
          <a:bodyPr/>
          <a:lstStyle/>
          <a:p>
            <a:fld id="{C588D45F-61DF-43FB-A09B-1E0EFE593366}" type="slidenum">
              <a:rPr lang="en-US" smtClean="0"/>
              <a:t>‹#›</a:t>
            </a:fld>
            <a:endParaRPr lang="en-US"/>
          </a:p>
        </p:txBody>
      </p:sp>
    </p:spTree>
    <p:extLst>
      <p:ext uri="{BB962C8B-B14F-4D97-AF65-F5344CB8AC3E}">
        <p14:creationId xmlns:p14="http://schemas.microsoft.com/office/powerpoint/2010/main" val="2097151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79A13D-8277-0172-8E93-AB6E4363957A}"/>
              </a:ext>
            </a:extLst>
          </p:cNvPr>
          <p:cNvSpPr>
            <a:spLocks noGrp="1"/>
          </p:cNvSpPr>
          <p:nvPr>
            <p:ph type="dt" sz="half" idx="10"/>
          </p:nvPr>
        </p:nvSpPr>
        <p:spPr/>
        <p:txBody>
          <a:bodyPr/>
          <a:lstStyle/>
          <a:p>
            <a:fld id="{3EC1407B-B730-4F18-9C1C-04F310F62FD4}" type="datetimeFigureOut">
              <a:rPr lang="en-US" smtClean="0"/>
              <a:t>9/4/2024</a:t>
            </a:fld>
            <a:endParaRPr lang="en-US"/>
          </a:p>
        </p:txBody>
      </p:sp>
      <p:sp>
        <p:nvSpPr>
          <p:cNvPr id="3" name="Footer Placeholder 2">
            <a:extLst>
              <a:ext uri="{FF2B5EF4-FFF2-40B4-BE49-F238E27FC236}">
                <a16:creationId xmlns:a16="http://schemas.microsoft.com/office/drawing/2014/main" id="{80B5AE78-9EED-1CD6-EACF-C59B70C416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714664-48A6-33D6-C6F5-A91B08CD0E44}"/>
              </a:ext>
            </a:extLst>
          </p:cNvPr>
          <p:cNvSpPr>
            <a:spLocks noGrp="1"/>
          </p:cNvSpPr>
          <p:nvPr>
            <p:ph type="sldNum" sz="quarter" idx="12"/>
          </p:nvPr>
        </p:nvSpPr>
        <p:spPr/>
        <p:txBody>
          <a:bodyPr/>
          <a:lstStyle/>
          <a:p>
            <a:fld id="{C588D45F-61DF-43FB-A09B-1E0EFE593366}" type="slidenum">
              <a:rPr lang="en-US" smtClean="0"/>
              <a:t>‹#›</a:t>
            </a:fld>
            <a:endParaRPr lang="en-US"/>
          </a:p>
        </p:txBody>
      </p:sp>
    </p:spTree>
    <p:extLst>
      <p:ext uri="{BB962C8B-B14F-4D97-AF65-F5344CB8AC3E}">
        <p14:creationId xmlns:p14="http://schemas.microsoft.com/office/powerpoint/2010/main" val="955445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0305-1B40-864F-4189-8A6063C89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4D3432-5B16-7E6F-E4E4-C5727E192E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A624E0-CE19-7B16-4A1F-ED6DD6532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AA371-6A8E-8756-C2FD-00AB1230F104}"/>
              </a:ext>
            </a:extLst>
          </p:cNvPr>
          <p:cNvSpPr>
            <a:spLocks noGrp="1"/>
          </p:cNvSpPr>
          <p:nvPr>
            <p:ph type="dt" sz="half" idx="10"/>
          </p:nvPr>
        </p:nvSpPr>
        <p:spPr/>
        <p:txBody>
          <a:bodyPr/>
          <a:lstStyle/>
          <a:p>
            <a:fld id="{3EC1407B-B730-4F18-9C1C-04F310F62FD4}" type="datetimeFigureOut">
              <a:rPr lang="en-US" smtClean="0"/>
              <a:t>9/4/2024</a:t>
            </a:fld>
            <a:endParaRPr lang="en-US"/>
          </a:p>
        </p:txBody>
      </p:sp>
      <p:sp>
        <p:nvSpPr>
          <p:cNvPr id="6" name="Footer Placeholder 5">
            <a:extLst>
              <a:ext uri="{FF2B5EF4-FFF2-40B4-BE49-F238E27FC236}">
                <a16:creationId xmlns:a16="http://schemas.microsoft.com/office/drawing/2014/main" id="{DC76E05B-5FCF-C874-0B7B-3648671D33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BB1CDD-D038-0AC5-632F-D5D889450563}"/>
              </a:ext>
            </a:extLst>
          </p:cNvPr>
          <p:cNvSpPr>
            <a:spLocks noGrp="1"/>
          </p:cNvSpPr>
          <p:nvPr>
            <p:ph type="sldNum" sz="quarter" idx="12"/>
          </p:nvPr>
        </p:nvSpPr>
        <p:spPr/>
        <p:txBody>
          <a:bodyPr/>
          <a:lstStyle/>
          <a:p>
            <a:fld id="{C588D45F-61DF-43FB-A09B-1E0EFE593366}" type="slidenum">
              <a:rPr lang="en-US" smtClean="0"/>
              <a:t>‹#›</a:t>
            </a:fld>
            <a:endParaRPr lang="en-US"/>
          </a:p>
        </p:txBody>
      </p:sp>
    </p:spTree>
    <p:extLst>
      <p:ext uri="{BB962C8B-B14F-4D97-AF65-F5344CB8AC3E}">
        <p14:creationId xmlns:p14="http://schemas.microsoft.com/office/powerpoint/2010/main" val="346292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B53AC-3BA8-C1D8-2EA6-CE905B925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030E3E-414F-30B3-7B8E-89E0095EF3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4A0A62-E9C1-042F-7626-64708C8EC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6B0B1-C6E3-56D4-1FA6-1DBD30DAAF33}"/>
              </a:ext>
            </a:extLst>
          </p:cNvPr>
          <p:cNvSpPr>
            <a:spLocks noGrp="1"/>
          </p:cNvSpPr>
          <p:nvPr>
            <p:ph type="dt" sz="half" idx="10"/>
          </p:nvPr>
        </p:nvSpPr>
        <p:spPr/>
        <p:txBody>
          <a:bodyPr/>
          <a:lstStyle/>
          <a:p>
            <a:fld id="{3EC1407B-B730-4F18-9C1C-04F310F62FD4}" type="datetimeFigureOut">
              <a:rPr lang="en-US" smtClean="0"/>
              <a:t>9/4/2024</a:t>
            </a:fld>
            <a:endParaRPr lang="en-US"/>
          </a:p>
        </p:txBody>
      </p:sp>
      <p:sp>
        <p:nvSpPr>
          <p:cNvPr id="6" name="Footer Placeholder 5">
            <a:extLst>
              <a:ext uri="{FF2B5EF4-FFF2-40B4-BE49-F238E27FC236}">
                <a16:creationId xmlns:a16="http://schemas.microsoft.com/office/drawing/2014/main" id="{D2EC51F0-1F61-9791-EDB1-3DFDE8167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767117-2920-62B1-1486-4830A67E120C}"/>
              </a:ext>
            </a:extLst>
          </p:cNvPr>
          <p:cNvSpPr>
            <a:spLocks noGrp="1"/>
          </p:cNvSpPr>
          <p:nvPr>
            <p:ph type="sldNum" sz="quarter" idx="12"/>
          </p:nvPr>
        </p:nvSpPr>
        <p:spPr/>
        <p:txBody>
          <a:bodyPr/>
          <a:lstStyle/>
          <a:p>
            <a:fld id="{C588D45F-61DF-43FB-A09B-1E0EFE593366}" type="slidenum">
              <a:rPr lang="en-US" smtClean="0"/>
              <a:t>‹#›</a:t>
            </a:fld>
            <a:endParaRPr lang="en-US"/>
          </a:p>
        </p:txBody>
      </p:sp>
    </p:spTree>
    <p:extLst>
      <p:ext uri="{BB962C8B-B14F-4D97-AF65-F5344CB8AC3E}">
        <p14:creationId xmlns:p14="http://schemas.microsoft.com/office/powerpoint/2010/main" val="129227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B38A0C-1A2C-E10E-481F-AF5517954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A02556-8187-73BC-B5FD-1722F3329A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51B09A-EB8D-7AF9-4B5A-DDC1E59D9A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C1407B-B730-4F18-9C1C-04F310F62FD4}" type="datetimeFigureOut">
              <a:rPr lang="en-US" smtClean="0"/>
              <a:t>9/4/2024</a:t>
            </a:fld>
            <a:endParaRPr lang="en-US"/>
          </a:p>
        </p:txBody>
      </p:sp>
      <p:sp>
        <p:nvSpPr>
          <p:cNvPr id="5" name="Footer Placeholder 4">
            <a:extLst>
              <a:ext uri="{FF2B5EF4-FFF2-40B4-BE49-F238E27FC236}">
                <a16:creationId xmlns:a16="http://schemas.microsoft.com/office/drawing/2014/main" id="{70A27CFB-ACE2-37B2-DBF4-17CB52ECDD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5F8DC4-1087-E326-693C-F98357D297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88D45F-61DF-43FB-A09B-1E0EFE593366}" type="slidenum">
              <a:rPr lang="en-US" smtClean="0"/>
              <a:t>‹#›</a:t>
            </a:fld>
            <a:endParaRPr lang="en-US"/>
          </a:p>
        </p:txBody>
      </p:sp>
    </p:spTree>
    <p:extLst>
      <p:ext uri="{BB962C8B-B14F-4D97-AF65-F5344CB8AC3E}">
        <p14:creationId xmlns:p14="http://schemas.microsoft.com/office/powerpoint/2010/main" val="307593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EE83-FCA2-29DB-AC9A-5A334EA47B50}"/>
              </a:ext>
            </a:extLst>
          </p:cNvPr>
          <p:cNvSpPr>
            <a:spLocks noGrp="1"/>
          </p:cNvSpPr>
          <p:nvPr>
            <p:ph type="ctrTitle"/>
          </p:nvPr>
        </p:nvSpPr>
        <p:spPr>
          <a:xfrm>
            <a:off x="1524000" y="3478396"/>
            <a:ext cx="9144000" cy="1157934"/>
          </a:xfrm>
        </p:spPr>
        <p:txBody>
          <a:bodyPr>
            <a:normAutofit/>
          </a:bodyPr>
          <a:lstStyle/>
          <a:p>
            <a:r>
              <a:rPr kumimoji="0" lang="en-US" sz="7200" b="1"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Arbor Robotics</a:t>
            </a:r>
            <a:endParaRPr lang="en-US" sz="7200"/>
          </a:p>
        </p:txBody>
      </p:sp>
      <p:sp>
        <p:nvSpPr>
          <p:cNvPr id="3" name="Subtitle 2">
            <a:extLst>
              <a:ext uri="{FF2B5EF4-FFF2-40B4-BE49-F238E27FC236}">
                <a16:creationId xmlns:a16="http://schemas.microsoft.com/office/drawing/2014/main" id="{5ACDD008-AF41-8766-5F60-8E993C92EE45}"/>
              </a:ext>
            </a:extLst>
          </p:cNvPr>
          <p:cNvSpPr>
            <a:spLocks noGrp="1"/>
          </p:cNvSpPr>
          <p:nvPr>
            <p:ph type="subTitle" idx="1"/>
          </p:nvPr>
        </p:nvSpPr>
        <p:spPr>
          <a:xfrm>
            <a:off x="1524000" y="5430777"/>
            <a:ext cx="9144000" cy="969962"/>
          </a:xfrm>
        </p:spPr>
        <p:txBody>
          <a:bodyPr>
            <a:normAutofit/>
          </a:bodyPr>
          <a:lstStyle/>
          <a:p>
            <a:r>
              <a:rPr lang="en-US" sz="2000">
                <a:latin typeface="Aptos Light" panose="020B0004020202020204" pitchFamily="34" charset="0"/>
              </a:rPr>
              <a:t>Presented By Team H</a:t>
            </a:r>
          </a:p>
          <a:p>
            <a:r>
              <a:rPr lang="en-US" sz="2000">
                <a:latin typeface="Aptos Light" panose="020B0004020202020204" pitchFamily="34" charset="0"/>
              </a:rPr>
              <a:t>04 September 2024</a:t>
            </a:r>
          </a:p>
        </p:txBody>
      </p:sp>
      <p:pic>
        <p:nvPicPr>
          <p:cNvPr id="4" name="Picture 3">
            <a:extLst>
              <a:ext uri="{FF2B5EF4-FFF2-40B4-BE49-F238E27FC236}">
                <a16:creationId xmlns:a16="http://schemas.microsoft.com/office/drawing/2014/main" id="{A98C2E2A-08FB-2DB2-1CEE-CF9811BDDA85}"/>
              </a:ext>
            </a:extLst>
          </p:cNvPr>
          <p:cNvPicPr>
            <a:picLocks noChangeAspect="1"/>
          </p:cNvPicPr>
          <p:nvPr/>
        </p:nvPicPr>
        <p:blipFill>
          <a:blip r:embed="rId2">
            <a:extLst>
              <a:ext uri="{28A0092B-C50C-407E-A947-70E740481C1C}">
                <a14:useLocalDpi xmlns:a14="http://schemas.microsoft.com/office/drawing/2010/main" val="0"/>
              </a:ext>
            </a:extLst>
          </a:blip>
          <a:srcRect t="1" b="234"/>
          <a:stretch/>
        </p:blipFill>
        <p:spPr>
          <a:xfrm>
            <a:off x="4434620" y="380752"/>
            <a:ext cx="3322760" cy="3314987"/>
          </a:xfrm>
          <a:prstGeom prst="rect">
            <a:avLst/>
          </a:prstGeom>
        </p:spPr>
      </p:pic>
      <p:sp>
        <p:nvSpPr>
          <p:cNvPr id="5" name="TextBox 4">
            <a:extLst>
              <a:ext uri="{FF2B5EF4-FFF2-40B4-BE49-F238E27FC236}">
                <a16:creationId xmlns:a16="http://schemas.microsoft.com/office/drawing/2014/main" id="{5F37CBEB-844A-EF1B-49AA-607587B2C5D3}"/>
              </a:ext>
            </a:extLst>
          </p:cNvPr>
          <p:cNvSpPr txBox="1"/>
          <p:nvPr/>
        </p:nvSpPr>
        <p:spPr>
          <a:xfrm>
            <a:off x="0" y="4636330"/>
            <a:ext cx="12192000" cy="461665"/>
          </a:xfrm>
          <a:prstGeom prst="rect">
            <a:avLst/>
          </a:prstGeom>
          <a:noFill/>
        </p:spPr>
        <p:txBody>
          <a:bodyPr wrap="square" rtlCol="0">
            <a:spAutoFit/>
          </a:bodyPr>
          <a:lstStyle/>
          <a:p>
            <a:pPr algn="ctr"/>
            <a:r>
              <a:rPr lang="en-US" sz="2400" b="1">
                <a:latin typeface="Aptos Light" panose="020B0004020202020204" pitchFamily="34" charset="0"/>
              </a:rPr>
              <a:t>Project Management Review Presentation</a:t>
            </a:r>
          </a:p>
        </p:txBody>
      </p:sp>
    </p:spTree>
    <p:extLst>
      <p:ext uri="{BB962C8B-B14F-4D97-AF65-F5344CB8AC3E}">
        <p14:creationId xmlns:p14="http://schemas.microsoft.com/office/powerpoint/2010/main" val="547074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D3A9-D33D-E2DE-8106-ADB02C3D5465}"/>
              </a:ext>
            </a:extLst>
          </p:cNvPr>
          <p:cNvSpPr>
            <a:spLocks noGrp="1"/>
          </p:cNvSpPr>
          <p:nvPr>
            <p:ph type="title"/>
          </p:nvPr>
        </p:nvSpPr>
        <p:spPr/>
        <p:txBody>
          <a:bodyPr/>
          <a:lstStyle/>
          <a:p>
            <a:r>
              <a:rPr kumimoji="0" lang="en-US" sz="32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Subsystem Status: </a:t>
            </a:r>
            <a:b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br>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Navigation &amp; User Interface</a:t>
            </a:r>
            <a:endParaRPr lang="en-US" b="1"/>
          </a:p>
        </p:txBody>
      </p:sp>
      <p:sp>
        <p:nvSpPr>
          <p:cNvPr id="3" name="Content Placeholder 2">
            <a:extLst>
              <a:ext uri="{FF2B5EF4-FFF2-40B4-BE49-F238E27FC236}">
                <a16:creationId xmlns:a16="http://schemas.microsoft.com/office/drawing/2014/main" id="{30545257-52F7-60C5-C65B-B54A7320804D}"/>
              </a:ext>
            </a:extLst>
          </p:cNvPr>
          <p:cNvSpPr>
            <a:spLocks noGrp="1"/>
          </p:cNvSpPr>
          <p:nvPr>
            <p:ph idx="1"/>
          </p:nvPr>
        </p:nvSpPr>
        <p:spPr>
          <a:xfrm>
            <a:off x="838200" y="1825625"/>
            <a:ext cx="4686300" cy="4351338"/>
          </a:xfrm>
        </p:spPr>
        <p:txBody>
          <a:bodyPr/>
          <a:lstStyle/>
          <a:p>
            <a:r>
              <a:rPr lang="en-US"/>
              <a:t>Current Status on the right.</a:t>
            </a:r>
          </a:p>
          <a:p>
            <a:endParaRPr lang="en-US"/>
          </a:p>
          <a:p>
            <a:r>
              <a:rPr lang="en-US"/>
              <a:t>Pending Tasks</a:t>
            </a:r>
          </a:p>
          <a:p>
            <a:pPr lvl="1"/>
            <a:r>
              <a:rPr lang="en-US"/>
              <a:t>Interface S/W with Warthog</a:t>
            </a:r>
          </a:p>
          <a:p>
            <a:pPr lvl="1"/>
            <a:r>
              <a:rPr lang="en-US"/>
              <a:t>Incorporate GNSS</a:t>
            </a:r>
          </a:p>
          <a:p>
            <a:pPr lvl="1"/>
            <a:r>
              <a:rPr lang="en-US"/>
              <a:t>Integrate obstacle avoidance w/ RGBD camera</a:t>
            </a:r>
          </a:p>
          <a:p>
            <a:pPr lvl="1"/>
            <a:r>
              <a:rPr lang="en-US"/>
              <a:t>Feed information back to User Interface real time</a:t>
            </a:r>
          </a:p>
        </p:txBody>
      </p:sp>
      <p:pic>
        <p:nvPicPr>
          <p:cNvPr id="4" name="canopy_wizard_update-2024-04-14_21.19.42">
            <a:hlinkClick r:id="" action="ppaction://media"/>
            <a:extLst>
              <a:ext uri="{FF2B5EF4-FFF2-40B4-BE49-F238E27FC236}">
                <a16:creationId xmlns:a16="http://schemas.microsoft.com/office/drawing/2014/main" id="{7314C6FE-01CC-92B0-651B-05A144E739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91199" y="2166098"/>
            <a:ext cx="6079217" cy="3435215"/>
          </a:xfrm>
          <a:prstGeom prst="rect">
            <a:avLst/>
          </a:prstGeom>
        </p:spPr>
      </p:pic>
    </p:spTree>
    <p:extLst>
      <p:ext uri="{BB962C8B-B14F-4D97-AF65-F5344CB8AC3E}">
        <p14:creationId xmlns:p14="http://schemas.microsoft.com/office/powerpoint/2010/main" val="87198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D3A9-D33D-E2DE-8106-ADB02C3D5465}"/>
              </a:ext>
            </a:extLst>
          </p:cNvPr>
          <p:cNvSpPr>
            <a:spLocks noGrp="1"/>
          </p:cNvSpPr>
          <p:nvPr>
            <p:ph type="title"/>
          </p:nvPr>
        </p:nvSpPr>
        <p:spPr>
          <a:xfrm>
            <a:off x="838200" y="337912"/>
            <a:ext cx="10515600" cy="1325563"/>
          </a:xfrm>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Subsystem Status</a:t>
            </a:r>
            <a:endParaRPr lang="en-US" b="1"/>
          </a:p>
        </p:txBody>
      </p:sp>
      <p:sp>
        <p:nvSpPr>
          <p:cNvPr id="4" name="TextBox 3">
            <a:extLst>
              <a:ext uri="{FF2B5EF4-FFF2-40B4-BE49-F238E27FC236}">
                <a16:creationId xmlns:a16="http://schemas.microsoft.com/office/drawing/2014/main" id="{CF57513A-9F0A-B561-CC99-E7C5130C157F}"/>
              </a:ext>
            </a:extLst>
          </p:cNvPr>
          <p:cNvSpPr txBox="1"/>
          <p:nvPr/>
        </p:nvSpPr>
        <p:spPr>
          <a:xfrm>
            <a:off x="1344943" y="1877784"/>
            <a:ext cx="1595310" cy="369332"/>
          </a:xfrm>
          <a:prstGeom prst="rect">
            <a:avLst/>
          </a:prstGeom>
          <a:noFill/>
        </p:spPr>
        <p:txBody>
          <a:bodyPr wrap="none" rtlCol="0">
            <a:spAutoFit/>
          </a:bodyPr>
          <a:lstStyle/>
          <a:p>
            <a:pPr algn="r"/>
            <a:r>
              <a:rPr lang="en-US"/>
              <a:t>Planting Mech</a:t>
            </a:r>
          </a:p>
        </p:txBody>
      </p:sp>
      <p:sp>
        <p:nvSpPr>
          <p:cNvPr id="5" name="Rectangle: Rounded Corners 4">
            <a:extLst>
              <a:ext uri="{FF2B5EF4-FFF2-40B4-BE49-F238E27FC236}">
                <a16:creationId xmlns:a16="http://schemas.microsoft.com/office/drawing/2014/main" id="{C7FA4417-EECD-2DF7-128F-1F56E8D0B91B}"/>
              </a:ext>
            </a:extLst>
          </p:cNvPr>
          <p:cNvSpPr/>
          <p:nvPr/>
        </p:nvSpPr>
        <p:spPr>
          <a:xfrm>
            <a:off x="3276599" y="1812470"/>
            <a:ext cx="7685314" cy="565275"/>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F89F9F1C-AEAC-519E-599C-46B3C2153BEA}"/>
              </a:ext>
            </a:extLst>
          </p:cNvPr>
          <p:cNvSpPr/>
          <p:nvPr/>
        </p:nvSpPr>
        <p:spPr>
          <a:xfrm rot="16200000">
            <a:off x="4727514" y="361558"/>
            <a:ext cx="565275" cy="3467100"/>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445FC0A-44C0-645E-76D5-CD225D46F798}"/>
              </a:ext>
            </a:extLst>
          </p:cNvPr>
          <p:cNvSpPr txBox="1"/>
          <p:nvPr/>
        </p:nvSpPr>
        <p:spPr>
          <a:xfrm>
            <a:off x="717850" y="2564842"/>
            <a:ext cx="2222403" cy="369332"/>
          </a:xfrm>
          <a:prstGeom prst="rect">
            <a:avLst/>
          </a:prstGeom>
          <a:noFill/>
        </p:spPr>
        <p:txBody>
          <a:bodyPr wrap="none" rtlCol="0">
            <a:spAutoFit/>
          </a:bodyPr>
          <a:lstStyle/>
          <a:p>
            <a:pPr algn="r"/>
            <a:r>
              <a:rPr lang="en-US"/>
              <a:t>Electronics for Mech</a:t>
            </a:r>
          </a:p>
        </p:txBody>
      </p:sp>
      <p:sp>
        <p:nvSpPr>
          <p:cNvPr id="8" name="Rectangle: Rounded Corners 7">
            <a:extLst>
              <a:ext uri="{FF2B5EF4-FFF2-40B4-BE49-F238E27FC236}">
                <a16:creationId xmlns:a16="http://schemas.microsoft.com/office/drawing/2014/main" id="{169FD89E-EAEA-1C95-4CCF-1365344BC876}"/>
              </a:ext>
            </a:extLst>
          </p:cNvPr>
          <p:cNvSpPr/>
          <p:nvPr/>
        </p:nvSpPr>
        <p:spPr>
          <a:xfrm>
            <a:off x="3276599" y="2499528"/>
            <a:ext cx="7685314" cy="565275"/>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CAC87D21-8C04-829F-EB6C-492574DA3310}"/>
              </a:ext>
            </a:extLst>
          </p:cNvPr>
          <p:cNvSpPr/>
          <p:nvPr/>
        </p:nvSpPr>
        <p:spPr>
          <a:xfrm rot="16200000">
            <a:off x="4264869" y="1511260"/>
            <a:ext cx="565275" cy="2541812"/>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2DDE06-6C02-9BF6-2CD7-C37A309CD811}"/>
              </a:ext>
            </a:extLst>
          </p:cNvPr>
          <p:cNvSpPr txBox="1"/>
          <p:nvPr/>
        </p:nvSpPr>
        <p:spPr>
          <a:xfrm>
            <a:off x="1695167" y="3938955"/>
            <a:ext cx="1245085" cy="369332"/>
          </a:xfrm>
          <a:prstGeom prst="rect">
            <a:avLst/>
          </a:prstGeom>
          <a:noFill/>
        </p:spPr>
        <p:txBody>
          <a:bodyPr wrap="none" rtlCol="0">
            <a:spAutoFit/>
          </a:bodyPr>
          <a:lstStyle/>
          <a:p>
            <a:pPr algn="r"/>
            <a:r>
              <a:rPr lang="en-US"/>
              <a:t>Navigation</a:t>
            </a:r>
          </a:p>
        </p:txBody>
      </p:sp>
      <p:sp>
        <p:nvSpPr>
          <p:cNvPr id="11" name="Rectangle: Rounded Corners 10">
            <a:extLst>
              <a:ext uri="{FF2B5EF4-FFF2-40B4-BE49-F238E27FC236}">
                <a16:creationId xmlns:a16="http://schemas.microsoft.com/office/drawing/2014/main" id="{B1C49C9A-753A-47F6-370B-9C29CA3DEEBA}"/>
              </a:ext>
            </a:extLst>
          </p:cNvPr>
          <p:cNvSpPr/>
          <p:nvPr/>
        </p:nvSpPr>
        <p:spPr>
          <a:xfrm>
            <a:off x="3276598" y="3873641"/>
            <a:ext cx="7685314" cy="565275"/>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8C0DDD06-5B6A-A6B2-88B1-85D8CFE174D1}"/>
              </a:ext>
            </a:extLst>
          </p:cNvPr>
          <p:cNvSpPr/>
          <p:nvPr/>
        </p:nvSpPr>
        <p:spPr>
          <a:xfrm rot="16200000">
            <a:off x="5636468" y="1513773"/>
            <a:ext cx="565275" cy="5285012"/>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1512E7C-5C08-6846-54E7-A7EB48A17057}"/>
              </a:ext>
            </a:extLst>
          </p:cNvPr>
          <p:cNvSpPr txBox="1"/>
          <p:nvPr/>
        </p:nvSpPr>
        <p:spPr>
          <a:xfrm>
            <a:off x="880007" y="4620389"/>
            <a:ext cx="2060244" cy="369332"/>
          </a:xfrm>
          <a:prstGeom prst="rect">
            <a:avLst/>
          </a:prstGeom>
          <a:noFill/>
        </p:spPr>
        <p:txBody>
          <a:bodyPr wrap="none" rtlCol="0">
            <a:spAutoFit/>
          </a:bodyPr>
          <a:lstStyle/>
          <a:p>
            <a:pPr algn="r"/>
            <a:r>
              <a:rPr lang="en-US"/>
              <a:t>Electronics for Nav</a:t>
            </a:r>
          </a:p>
        </p:txBody>
      </p:sp>
      <p:sp>
        <p:nvSpPr>
          <p:cNvPr id="14" name="Rectangle: Rounded Corners 13">
            <a:extLst>
              <a:ext uri="{FF2B5EF4-FFF2-40B4-BE49-F238E27FC236}">
                <a16:creationId xmlns:a16="http://schemas.microsoft.com/office/drawing/2014/main" id="{A4876D93-250F-A116-D810-219AF88C3024}"/>
              </a:ext>
            </a:extLst>
          </p:cNvPr>
          <p:cNvSpPr/>
          <p:nvPr/>
        </p:nvSpPr>
        <p:spPr>
          <a:xfrm>
            <a:off x="3276597" y="4555075"/>
            <a:ext cx="7685314" cy="565275"/>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Top Corners Rounded 14">
            <a:extLst>
              <a:ext uri="{FF2B5EF4-FFF2-40B4-BE49-F238E27FC236}">
                <a16:creationId xmlns:a16="http://schemas.microsoft.com/office/drawing/2014/main" id="{27CEEAAF-4F9B-25A5-0C03-5F376B36E67B}"/>
              </a:ext>
            </a:extLst>
          </p:cNvPr>
          <p:cNvSpPr/>
          <p:nvPr/>
        </p:nvSpPr>
        <p:spPr>
          <a:xfrm rot="16200000">
            <a:off x="3706977" y="4124698"/>
            <a:ext cx="565275" cy="1426030"/>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ABA85AE-BC51-F40B-2230-BCAF5C2169AB}"/>
              </a:ext>
            </a:extLst>
          </p:cNvPr>
          <p:cNvSpPr txBox="1"/>
          <p:nvPr/>
        </p:nvSpPr>
        <p:spPr>
          <a:xfrm>
            <a:off x="1350520" y="5301822"/>
            <a:ext cx="1589731" cy="369332"/>
          </a:xfrm>
          <a:prstGeom prst="rect">
            <a:avLst/>
          </a:prstGeom>
          <a:noFill/>
        </p:spPr>
        <p:txBody>
          <a:bodyPr wrap="none" rtlCol="0">
            <a:spAutoFit/>
          </a:bodyPr>
          <a:lstStyle/>
          <a:p>
            <a:pPr algn="r"/>
            <a:r>
              <a:rPr lang="en-US"/>
              <a:t>User Interface</a:t>
            </a:r>
          </a:p>
        </p:txBody>
      </p:sp>
      <p:sp>
        <p:nvSpPr>
          <p:cNvPr id="17" name="Rectangle: Rounded Corners 16">
            <a:extLst>
              <a:ext uri="{FF2B5EF4-FFF2-40B4-BE49-F238E27FC236}">
                <a16:creationId xmlns:a16="http://schemas.microsoft.com/office/drawing/2014/main" id="{1595A20F-F5D7-DA6F-B54B-E18083CAD31A}"/>
              </a:ext>
            </a:extLst>
          </p:cNvPr>
          <p:cNvSpPr/>
          <p:nvPr/>
        </p:nvSpPr>
        <p:spPr>
          <a:xfrm>
            <a:off x="3276597" y="5236508"/>
            <a:ext cx="7685314" cy="565275"/>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Top Corners Rounded 17">
            <a:extLst>
              <a:ext uri="{FF2B5EF4-FFF2-40B4-BE49-F238E27FC236}">
                <a16:creationId xmlns:a16="http://schemas.microsoft.com/office/drawing/2014/main" id="{73D68619-1911-06D2-91DD-065DF401750F}"/>
              </a:ext>
            </a:extLst>
          </p:cNvPr>
          <p:cNvSpPr/>
          <p:nvPr/>
        </p:nvSpPr>
        <p:spPr>
          <a:xfrm rot="16200000">
            <a:off x="6033800" y="2479308"/>
            <a:ext cx="565273" cy="6079673"/>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0AA0D42-0AF9-006C-51CD-7F7618758B9B}"/>
              </a:ext>
            </a:extLst>
          </p:cNvPr>
          <p:cNvSpPr txBox="1"/>
          <p:nvPr/>
        </p:nvSpPr>
        <p:spPr>
          <a:xfrm>
            <a:off x="6716040" y="1924733"/>
            <a:ext cx="622286" cy="369332"/>
          </a:xfrm>
          <a:prstGeom prst="rect">
            <a:avLst/>
          </a:prstGeom>
          <a:noFill/>
        </p:spPr>
        <p:txBody>
          <a:bodyPr wrap="none" rtlCol="0">
            <a:spAutoFit/>
          </a:bodyPr>
          <a:lstStyle/>
          <a:p>
            <a:r>
              <a:rPr lang="en-US"/>
              <a:t>45%</a:t>
            </a:r>
          </a:p>
        </p:txBody>
      </p:sp>
      <p:sp>
        <p:nvSpPr>
          <p:cNvPr id="20" name="TextBox 19">
            <a:extLst>
              <a:ext uri="{FF2B5EF4-FFF2-40B4-BE49-F238E27FC236}">
                <a16:creationId xmlns:a16="http://schemas.microsoft.com/office/drawing/2014/main" id="{4C5D4526-498F-FDC1-A8DF-6F5263D7B0B9}"/>
              </a:ext>
            </a:extLst>
          </p:cNvPr>
          <p:cNvSpPr txBox="1"/>
          <p:nvPr/>
        </p:nvSpPr>
        <p:spPr>
          <a:xfrm>
            <a:off x="5790751" y="2592742"/>
            <a:ext cx="622286" cy="369332"/>
          </a:xfrm>
          <a:prstGeom prst="rect">
            <a:avLst/>
          </a:prstGeom>
          <a:noFill/>
        </p:spPr>
        <p:txBody>
          <a:bodyPr wrap="none" rtlCol="0">
            <a:spAutoFit/>
          </a:bodyPr>
          <a:lstStyle/>
          <a:p>
            <a:r>
              <a:rPr lang="en-US"/>
              <a:t>33%</a:t>
            </a:r>
          </a:p>
        </p:txBody>
      </p:sp>
      <p:sp>
        <p:nvSpPr>
          <p:cNvPr id="21" name="TextBox 20">
            <a:extLst>
              <a:ext uri="{FF2B5EF4-FFF2-40B4-BE49-F238E27FC236}">
                <a16:creationId xmlns:a16="http://schemas.microsoft.com/office/drawing/2014/main" id="{81307B56-93A8-9A68-4CA9-42F1B38B7F5E}"/>
              </a:ext>
            </a:extLst>
          </p:cNvPr>
          <p:cNvSpPr txBox="1"/>
          <p:nvPr/>
        </p:nvSpPr>
        <p:spPr>
          <a:xfrm>
            <a:off x="8533950" y="3989800"/>
            <a:ext cx="622286" cy="369332"/>
          </a:xfrm>
          <a:prstGeom prst="rect">
            <a:avLst/>
          </a:prstGeom>
          <a:noFill/>
        </p:spPr>
        <p:txBody>
          <a:bodyPr wrap="none" rtlCol="0">
            <a:spAutoFit/>
          </a:bodyPr>
          <a:lstStyle/>
          <a:p>
            <a:r>
              <a:rPr lang="en-US"/>
              <a:t>75%</a:t>
            </a:r>
          </a:p>
        </p:txBody>
      </p:sp>
      <p:sp>
        <p:nvSpPr>
          <p:cNvPr id="22" name="TextBox 21">
            <a:extLst>
              <a:ext uri="{FF2B5EF4-FFF2-40B4-BE49-F238E27FC236}">
                <a16:creationId xmlns:a16="http://schemas.microsoft.com/office/drawing/2014/main" id="{FEFA7CEA-9F2B-4A95-55EE-B229E96163C7}"/>
              </a:ext>
            </a:extLst>
          </p:cNvPr>
          <p:cNvSpPr txBox="1"/>
          <p:nvPr/>
        </p:nvSpPr>
        <p:spPr>
          <a:xfrm>
            <a:off x="4670425" y="4648289"/>
            <a:ext cx="622286" cy="369332"/>
          </a:xfrm>
          <a:prstGeom prst="rect">
            <a:avLst/>
          </a:prstGeom>
          <a:noFill/>
        </p:spPr>
        <p:txBody>
          <a:bodyPr wrap="none" rtlCol="0">
            <a:spAutoFit/>
          </a:bodyPr>
          <a:lstStyle/>
          <a:p>
            <a:r>
              <a:rPr lang="en-US"/>
              <a:t>20%</a:t>
            </a:r>
          </a:p>
        </p:txBody>
      </p:sp>
      <p:sp>
        <p:nvSpPr>
          <p:cNvPr id="23" name="TextBox 22">
            <a:extLst>
              <a:ext uri="{FF2B5EF4-FFF2-40B4-BE49-F238E27FC236}">
                <a16:creationId xmlns:a16="http://schemas.microsoft.com/office/drawing/2014/main" id="{A42984DB-2C87-8076-50C7-54E026614BCD}"/>
              </a:ext>
            </a:extLst>
          </p:cNvPr>
          <p:cNvSpPr txBox="1"/>
          <p:nvPr/>
        </p:nvSpPr>
        <p:spPr>
          <a:xfrm>
            <a:off x="9328611" y="5343719"/>
            <a:ext cx="622286" cy="369332"/>
          </a:xfrm>
          <a:prstGeom prst="rect">
            <a:avLst/>
          </a:prstGeom>
          <a:noFill/>
        </p:spPr>
        <p:txBody>
          <a:bodyPr wrap="none" rtlCol="0">
            <a:spAutoFit/>
          </a:bodyPr>
          <a:lstStyle/>
          <a:p>
            <a:r>
              <a:rPr lang="en-US"/>
              <a:t>80%</a:t>
            </a:r>
          </a:p>
        </p:txBody>
      </p:sp>
      <p:sp>
        <p:nvSpPr>
          <p:cNvPr id="24" name="TextBox 23">
            <a:extLst>
              <a:ext uri="{FF2B5EF4-FFF2-40B4-BE49-F238E27FC236}">
                <a16:creationId xmlns:a16="http://schemas.microsoft.com/office/drawing/2014/main" id="{53916B6B-6A4E-0AF5-AB12-7909754BA7EB}"/>
              </a:ext>
            </a:extLst>
          </p:cNvPr>
          <p:cNvSpPr txBox="1"/>
          <p:nvPr/>
        </p:nvSpPr>
        <p:spPr>
          <a:xfrm>
            <a:off x="952911" y="3251899"/>
            <a:ext cx="1987340" cy="369332"/>
          </a:xfrm>
          <a:prstGeom prst="rect">
            <a:avLst/>
          </a:prstGeom>
          <a:noFill/>
        </p:spPr>
        <p:txBody>
          <a:bodyPr wrap="none" rtlCol="0">
            <a:spAutoFit/>
          </a:bodyPr>
          <a:lstStyle/>
          <a:p>
            <a:pPr algn="r"/>
            <a:r>
              <a:rPr lang="en-US"/>
              <a:t>Software for Mech</a:t>
            </a:r>
          </a:p>
        </p:txBody>
      </p:sp>
      <p:sp>
        <p:nvSpPr>
          <p:cNvPr id="25" name="Rectangle: Rounded Corners 24">
            <a:extLst>
              <a:ext uri="{FF2B5EF4-FFF2-40B4-BE49-F238E27FC236}">
                <a16:creationId xmlns:a16="http://schemas.microsoft.com/office/drawing/2014/main" id="{FAE0C013-8B5C-B297-F7AF-B2F9B6EC6642}"/>
              </a:ext>
            </a:extLst>
          </p:cNvPr>
          <p:cNvSpPr/>
          <p:nvPr/>
        </p:nvSpPr>
        <p:spPr>
          <a:xfrm>
            <a:off x="3276597" y="3186585"/>
            <a:ext cx="7685314" cy="565275"/>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4A816E8E-9AA0-E664-ED10-C0DA5982F0FA}"/>
              </a:ext>
            </a:extLst>
          </p:cNvPr>
          <p:cNvSpPr/>
          <p:nvPr/>
        </p:nvSpPr>
        <p:spPr>
          <a:xfrm rot="16200000">
            <a:off x="5396984" y="1066201"/>
            <a:ext cx="565275" cy="4806044"/>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CCEF464-EE6A-7315-C3D6-42E54D1B4A6E}"/>
              </a:ext>
            </a:extLst>
          </p:cNvPr>
          <p:cNvSpPr txBox="1"/>
          <p:nvPr/>
        </p:nvSpPr>
        <p:spPr>
          <a:xfrm>
            <a:off x="8054982" y="3293796"/>
            <a:ext cx="622286" cy="369332"/>
          </a:xfrm>
          <a:prstGeom prst="rect">
            <a:avLst/>
          </a:prstGeom>
          <a:noFill/>
        </p:spPr>
        <p:txBody>
          <a:bodyPr wrap="none" rtlCol="0">
            <a:spAutoFit/>
          </a:bodyPr>
          <a:lstStyle/>
          <a:p>
            <a:r>
              <a:rPr lang="en-US"/>
              <a:t>60%</a:t>
            </a:r>
          </a:p>
        </p:txBody>
      </p:sp>
      <p:sp>
        <p:nvSpPr>
          <p:cNvPr id="28" name="TextBox 27">
            <a:extLst>
              <a:ext uri="{FF2B5EF4-FFF2-40B4-BE49-F238E27FC236}">
                <a16:creationId xmlns:a16="http://schemas.microsoft.com/office/drawing/2014/main" id="{9821A6BC-8DE3-BF79-6183-0035233AD700}"/>
              </a:ext>
            </a:extLst>
          </p:cNvPr>
          <p:cNvSpPr txBox="1"/>
          <p:nvPr/>
        </p:nvSpPr>
        <p:spPr>
          <a:xfrm>
            <a:off x="1686831" y="5974306"/>
            <a:ext cx="1253420" cy="369332"/>
          </a:xfrm>
          <a:prstGeom prst="rect">
            <a:avLst/>
          </a:prstGeom>
          <a:noFill/>
        </p:spPr>
        <p:txBody>
          <a:bodyPr wrap="none" rtlCol="0">
            <a:spAutoFit/>
          </a:bodyPr>
          <a:lstStyle/>
          <a:p>
            <a:pPr algn="r"/>
            <a:r>
              <a:rPr lang="en-US"/>
              <a:t>Integration</a:t>
            </a:r>
          </a:p>
        </p:txBody>
      </p:sp>
      <p:sp>
        <p:nvSpPr>
          <p:cNvPr id="29" name="Rectangle: Rounded Corners 28">
            <a:extLst>
              <a:ext uri="{FF2B5EF4-FFF2-40B4-BE49-F238E27FC236}">
                <a16:creationId xmlns:a16="http://schemas.microsoft.com/office/drawing/2014/main" id="{344F238F-8895-32BB-EAAB-C6758FCBCA30}"/>
              </a:ext>
            </a:extLst>
          </p:cNvPr>
          <p:cNvSpPr/>
          <p:nvPr/>
        </p:nvSpPr>
        <p:spPr>
          <a:xfrm>
            <a:off x="3276597" y="5908992"/>
            <a:ext cx="7685314" cy="565275"/>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7C35A7C2-87C5-E420-BAC1-E2F4BBA0B26A}"/>
              </a:ext>
            </a:extLst>
          </p:cNvPr>
          <p:cNvSpPr/>
          <p:nvPr/>
        </p:nvSpPr>
        <p:spPr>
          <a:xfrm rot="16200000">
            <a:off x="4915292" y="4270300"/>
            <a:ext cx="565273" cy="3842656"/>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FBA0B96-A32F-2BEA-32DC-F53829931106}"/>
              </a:ext>
            </a:extLst>
          </p:cNvPr>
          <p:cNvSpPr txBox="1"/>
          <p:nvPr/>
        </p:nvSpPr>
        <p:spPr>
          <a:xfrm>
            <a:off x="7119254" y="6006962"/>
            <a:ext cx="622286" cy="369332"/>
          </a:xfrm>
          <a:prstGeom prst="rect">
            <a:avLst/>
          </a:prstGeom>
          <a:noFill/>
        </p:spPr>
        <p:txBody>
          <a:bodyPr wrap="none" rtlCol="0">
            <a:spAutoFit/>
          </a:bodyPr>
          <a:lstStyle/>
          <a:p>
            <a:r>
              <a:rPr lang="en-US"/>
              <a:t>50%</a:t>
            </a:r>
          </a:p>
        </p:txBody>
      </p:sp>
      <p:sp>
        <p:nvSpPr>
          <p:cNvPr id="3" name="Rectangle: Rounded Corners 2">
            <a:extLst>
              <a:ext uri="{FF2B5EF4-FFF2-40B4-BE49-F238E27FC236}">
                <a16:creationId xmlns:a16="http://schemas.microsoft.com/office/drawing/2014/main" id="{AAF74E1D-1604-D9E1-51CE-16C9E4A26013}"/>
              </a:ext>
            </a:extLst>
          </p:cNvPr>
          <p:cNvSpPr/>
          <p:nvPr/>
        </p:nvSpPr>
        <p:spPr>
          <a:xfrm>
            <a:off x="8266894" y="7156436"/>
            <a:ext cx="3501992" cy="3999297"/>
          </a:xfrm>
          <a:prstGeom prst="roundRect">
            <a:avLst>
              <a:gd name="adj" fmla="val 13756"/>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Top Corners Rounded 31">
            <a:extLst>
              <a:ext uri="{FF2B5EF4-FFF2-40B4-BE49-F238E27FC236}">
                <a16:creationId xmlns:a16="http://schemas.microsoft.com/office/drawing/2014/main" id="{05CED9BF-5C90-67E0-E9C8-A803C7AF85FA}"/>
              </a:ext>
            </a:extLst>
          </p:cNvPr>
          <p:cNvSpPr/>
          <p:nvPr/>
        </p:nvSpPr>
        <p:spPr>
          <a:xfrm>
            <a:off x="8266894" y="10064160"/>
            <a:ext cx="3501992" cy="1091573"/>
          </a:xfrm>
          <a:prstGeom prst="round2SameRect">
            <a:avLst>
              <a:gd name="adj1" fmla="val 0"/>
              <a:gd name="adj2" fmla="val 43104"/>
            </a:avLst>
          </a:prstGeom>
          <a:solidFill>
            <a:srgbClr val="A594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56061216-D52B-B868-7C5C-24D5C0970734}"/>
              </a:ext>
            </a:extLst>
          </p:cNvPr>
          <p:cNvSpPr/>
          <p:nvPr/>
        </p:nvSpPr>
        <p:spPr>
          <a:xfrm>
            <a:off x="4369069" y="7156436"/>
            <a:ext cx="3501992" cy="3999297"/>
          </a:xfrm>
          <a:prstGeom prst="roundRect">
            <a:avLst>
              <a:gd name="adj" fmla="val 13756"/>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Top Corners Rounded 33">
            <a:extLst>
              <a:ext uri="{FF2B5EF4-FFF2-40B4-BE49-F238E27FC236}">
                <a16:creationId xmlns:a16="http://schemas.microsoft.com/office/drawing/2014/main" id="{BEFD656B-BF26-66C6-4BBC-EF9753C4B847}"/>
              </a:ext>
            </a:extLst>
          </p:cNvPr>
          <p:cNvSpPr/>
          <p:nvPr/>
        </p:nvSpPr>
        <p:spPr>
          <a:xfrm>
            <a:off x="4369069" y="10064160"/>
            <a:ext cx="3501992" cy="1091573"/>
          </a:xfrm>
          <a:prstGeom prst="round2SameRect">
            <a:avLst>
              <a:gd name="adj1" fmla="val 0"/>
              <a:gd name="adj2" fmla="val 43104"/>
            </a:avLst>
          </a:prstGeom>
          <a:solidFill>
            <a:srgbClr val="A594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4433A44C-849C-29CD-B4C6-308EF4A91EE0}"/>
              </a:ext>
            </a:extLst>
          </p:cNvPr>
          <p:cNvSpPr/>
          <p:nvPr/>
        </p:nvSpPr>
        <p:spPr>
          <a:xfrm>
            <a:off x="535807" y="7156436"/>
            <a:ext cx="3501992" cy="3999297"/>
          </a:xfrm>
          <a:prstGeom prst="roundRect">
            <a:avLst>
              <a:gd name="adj" fmla="val 13756"/>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Top Corners Rounded 35">
            <a:extLst>
              <a:ext uri="{FF2B5EF4-FFF2-40B4-BE49-F238E27FC236}">
                <a16:creationId xmlns:a16="http://schemas.microsoft.com/office/drawing/2014/main" id="{9B43665F-0F72-07F8-8523-E54F78EBD40E}"/>
              </a:ext>
            </a:extLst>
          </p:cNvPr>
          <p:cNvSpPr/>
          <p:nvPr/>
        </p:nvSpPr>
        <p:spPr>
          <a:xfrm>
            <a:off x="535807" y="10064160"/>
            <a:ext cx="3501992" cy="1091573"/>
          </a:xfrm>
          <a:prstGeom prst="round2SameRect">
            <a:avLst>
              <a:gd name="adj1" fmla="val 0"/>
              <a:gd name="adj2" fmla="val 43104"/>
            </a:avLst>
          </a:prstGeom>
          <a:solidFill>
            <a:srgbClr val="A594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Content Placeholder 2">
            <a:extLst>
              <a:ext uri="{FF2B5EF4-FFF2-40B4-BE49-F238E27FC236}">
                <a16:creationId xmlns:a16="http://schemas.microsoft.com/office/drawing/2014/main" id="{1F650BC0-7438-65FB-5A49-F1BEAD7C234A}"/>
              </a:ext>
            </a:extLst>
          </p:cNvPr>
          <p:cNvGraphicFramePr>
            <a:graphicFrameLocks noGrp="1"/>
          </p:cNvGraphicFramePr>
          <p:nvPr>
            <p:ph idx="1"/>
            <p:extLst>
              <p:ext uri="{D42A27DB-BD31-4B8C-83A1-F6EECF244321}">
                <p14:modId xmlns:p14="http://schemas.microsoft.com/office/powerpoint/2010/main" val="1592424715"/>
              </p:ext>
            </p:extLst>
          </p:nvPr>
        </p:nvGraphicFramePr>
        <p:xfrm>
          <a:off x="625642" y="6944680"/>
          <a:ext cx="11030552" cy="433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660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1000"/>
                                        <p:tgtEl>
                                          <p:spTgt spid="26"/>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1000"/>
                                        <p:tgtEl>
                                          <p:spTgt spid="12"/>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60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1000"/>
                                        <p:tgtEl>
                                          <p:spTgt spid="15"/>
                                        </p:tgtEl>
                                      </p:cBhvr>
                                    </p:animEffect>
                                  </p:childTnLst>
                                </p:cTn>
                              </p:par>
                            </p:childTnLst>
                          </p:cTn>
                        </p:par>
                        <p:par>
                          <p:cTn id="40" fill="hold">
                            <p:stCondLst>
                              <p:cond delay="7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7500"/>
                            </p:stCondLst>
                            <p:childTnLst>
                              <p:par>
                                <p:cTn id="45" presetID="22" presetClass="entr" presetSubtype="8"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1000"/>
                                        <p:tgtEl>
                                          <p:spTgt spid="18"/>
                                        </p:tgtEl>
                                      </p:cBhvr>
                                    </p:animEffect>
                                  </p:childTnLst>
                                </p:cTn>
                              </p:par>
                            </p:childTnLst>
                          </p:cTn>
                        </p:par>
                        <p:par>
                          <p:cTn id="48" fill="hold">
                            <p:stCondLst>
                              <p:cond delay="85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par>
                          <p:cTn id="52" fill="hold">
                            <p:stCondLst>
                              <p:cond delay="9000"/>
                            </p:stCondLst>
                            <p:childTnLst>
                              <p:par>
                                <p:cTn id="53" presetID="22" presetClass="entr" presetSubtype="8"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1000"/>
                                        <p:tgtEl>
                                          <p:spTgt spid="30"/>
                                        </p:tgtEl>
                                      </p:cBhvr>
                                    </p:animEffect>
                                  </p:childTnLst>
                                </p:cTn>
                              </p:par>
                            </p:childTnLst>
                          </p:cTn>
                        </p:par>
                        <p:par>
                          <p:cTn id="56" fill="hold">
                            <p:stCondLst>
                              <p:cond delay="10000"/>
                            </p:stCondLst>
                            <p:childTnLst>
                              <p:par>
                                <p:cTn id="57" presetID="10" presetClass="entr" presetSubtype="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5" grpId="0" animBg="1"/>
      <p:bldP spid="18" grpId="0" animBg="1"/>
      <p:bldP spid="19" grpId="0"/>
      <p:bldP spid="20" grpId="0"/>
      <p:bldP spid="21" grpId="0"/>
      <p:bldP spid="22" grpId="0"/>
      <p:bldP spid="23" grpId="0"/>
      <p:bldP spid="26" grpId="0" animBg="1"/>
      <p:bldP spid="27" grpId="0"/>
      <p:bldP spid="30" grpId="0" animBg="1"/>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8DE82AC1-F836-63FF-F63B-4ACFF68D05F1}"/>
              </a:ext>
            </a:extLst>
          </p:cNvPr>
          <p:cNvSpPr/>
          <p:nvPr/>
        </p:nvSpPr>
        <p:spPr>
          <a:xfrm>
            <a:off x="8266894" y="2050181"/>
            <a:ext cx="3501992" cy="3999297"/>
          </a:xfrm>
          <a:prstGeom prst="roundRect">
            <a:avLst>
              <a:gd name="adj" fmla="val 13756"/>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0F7C191C-F3E4-D5F6-A022-DD1B39871510}"/>
              </a:ext>
            </a:extLst>
          </p:cNvPr>
          <p:cNvSpPr/>
          <p:nvPr/>
        </p:nvSpPr>
        <p:spPr>
          <a:xfrm>
            <a:off x="8266894" y="4957905"/>
            <a:ext cx="3501992" cy="1091573"/>
          </a:xfrm>
          <a:prstGeom prst="round2SameRect">
            <a:avLst>
              <a:gd name="adj1" fmla="val 0"/>
              <a:gd name="adj2" fmla="val 43104"/>
            </a:avLst>
          </a:prstGeom>
          <a:solidFill>
            <a:srgbClr val="A594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7FF2851-6DD9-1291-CA0C-6C966E6EFDC3}"/>
              </a:ext>
            </a:extLst>
          </p:cNvPr>
          <p:cNvSpPr/>
          <p:nvPr/>
        </p:nvSpPr>
        <p:spPr>
          <a:xfrm>
            <a:off x="4369069" y="2050181"/>
            <a:ext cx="3501992" cy="3999297"/>
          </a:xfrm>
          <a:prstGeom prst="roundRect">
            <a:avLst>
              <a:gd name="adj" fmla="val 13756"/>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CA8EEFBD-4301-8FEC-98EA-62A3824FF912}"/>
              </a:ext>
            </a:extLst>
          </p:cNvPr>
          <p:cNvSpPr/>
          <p:nvPr/>
        </p:nvSpPr>
        <p:spPr>
          <a:xfrm>
            <a:off x="4369069" y="4957905"/>
            <a:ext cx="3501992" cy="1091573"/>
          </a:xfrm>
          <a:prstGeom prst="round2SameRect">
            <a:avLst>
              <a:gd name="adj1" fmla="val 0"/>
              <a:gd name="adj2" fmla="val 43104"/>
            </a:avLst>
          </a:prstGeom>
          <a:solidFill>
            <a:srgbClr val="A594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4866731-2F47-6713-D6AB-987B735063DD}"/>
              </a:ext>
            </a:extLst>
          </p:cNvPr>
          <p:cNvSpPr/>
          <p:nvPr/>
        </p:nvSpPr>
        <p:spPr>
          <a:xfrm>
            <a:off x="535807" y="2050181"/>
            <a:ext cx="3501992" cy="3999297"/>
          </a:xfrm>
          <a:prstGeom prst="roundRect">
            <a:avLst>
              <a:gd name="adj" fmla="val 13756"/>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015B1632-776C-A16A-3034-652027B03D9C}"/>
              </a:ext>
            </a:extLst>
          </p:cNvPr>
          <p:cNvSpPr/>
          <p:nvPr/>
        </p:nvSpPr>
        <p:spPr>
          <a:xfrm>
            <a:off x="535807" y="4957905"/>
            <a:ext cx="3501992" cy="1091573"/>
          </a:xfrm>
          <a:prstGeom prst="round2SameRect">
            <a:avLst>
              <a:gd name="adj1" fmla="val 0"/>
              <a:gd name="adj2" fmla="val 43104"/>
            </a:avLst>
          </a:prstGeom>
          <a:solidFill>
            <a:srgbClr val="A594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EE39F8-ECED-4DEB-86A6-75A9CF09397F}"/>
              </a:ext>
            </a:extLst>
          </p:cNvPr>
          <p:cNvSpPr>
            <a:spLocks noGrp="1"/>
          </p:cNvSpPr>
          <p:nvPr>
            <p:ph type="title"/>
          </p:nvPr>
        </p:nvSpPr>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Key Challenges &amp; Associated Plans</a:t>
            </a:r>
            <a:endParaRPr lang="en-US"/>
          </a:p>
        </p:txBody>
      </p:sp>
      <p:graphicFrame>
        <p:nvGraphicFramePr>
          <p:cNvPr id="9" name="Content Placeholder 2">
            <a:extLst>
              <a:ext uri="{FF2B5EF4-FFF2-40B4-BE49-F238E27FC236}">
                <a16:creationId xmlns:a16="http://schemas.microsoft.com/office/drawing/2014/main" id="{63782ADC-AB3B-8C9C-2790-39C2ACBC28CA}"/>
              </a:ext>
            </a:extLst>
          </p:cNvPr>
          <p:cNvGraphicFramePr>
            <a:graphicFrameLocks noGrp="1"/>
          </p:cNvGraphicFramePr>
          <p:nvPr>
            <p:ph idx="1"/>
            <p:extLst>
              <p:ext uri="{D42A27DB-BD31-4B8C-83A1-F6EECF244321}">
                <p14:modId xmlns:p14="http://schemas.microsoft.com/office/powerpoint/2010/main" val="3851712826"/>
              </p:ext>
            </p:extLst>
          </p:nvPr>
        </p:nvGraphicFramePr>
        <p:xfrm>
          <a:off x="625642" y="1838425"/>
          <a:ext cx="11030552" cy="433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3290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30B19-5DFC-9156-FB57-794D455BF2F9}"/>
              </a:ext>
            </a:extLst>
          </p:cNvPr>
          <p:cNvSpPr>
            <a:spLocks noGrp="1"/>
          </p:cNvSpPr>
          <p:nvPr>
            <p:ph type="title"/>
          </p:nvPr>
        </p:nvSpPr>
        <p:spPr/>
        <p:txBody>
          <a:bodyPr>
            <a:normAutofit/>
          </a:bodyPr>
          <a:lstStyle/>
          <a:p>
            <a:r>
              <a:rPr kumimoji="0" lang="en-US" sz="72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Project Management</a:t>
            </a:r>
            <a:endParaRPr lang="en-US" sz="7200"/>
          </a:p>
        </p:txBody>
      </p:sp>
      <p:sp>
        <p:nvSpPr>
          <p:cNvPr id="5" name="Text Placeholder 4">
            <a:extLst>
              <a:ext uri="{FF2B5EF4-FFF2-40B4-BE49-F238E27FC236}">
                <a16:creationId xmlns:a16="http://schemas.microsoft.com/office/drawing/2014/main" id="{89C5BACC-00D9-DBB5-83C8-EE5F9680464C}"/>
              </a:ext>
            </a:extLst>
          </p:cNvPr>
          <p:cNvSpPr>
            <a:spLocks noGrp="1"/>
          </p:cNvSpPr>
          <p:nvPr>
            <p:ph type="body" idx="1"/>
          </p:nvPr>
        </p:nvSpPr>
        <p:spPr/>
        <p:txBody>
          <a:bodyPr/>
          <a:lstStyle/>
          <a:p>
            <a:r>
              <a:rPr lang="en-US">
                <a:latin typeface="Aptos Light" panose="020B0004020202020204" pitchFamily="34" charset="0"/>
              </a:rPr>
              <a:t>Build on strategies we’ve learned. Tuned to what works best for us.</a:t>
            </a:r>
          </a:p>
        </p:txBody>
      </p:sp>
    </p:spTree>
    <p:extLst>
      <p:ext uri="{BB962C8B-B14F-4D97-AF65-F5344CB8AC3E}">
        <p14:creationId xmlns:p14="http://schemas.microsoft.com/office/powerpoint/2010/main" val="313673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C417-0FA9-A66A-2C51-C704088DE67A}"/>
              </a:ext>
            </a:extLst>
          </p:cNvPr>
          <p:cNvSpPr>
            <a:spLocks noGrp="1"/>
          </p:cNvSpPr>
          <p:nvPr>
            <p:ph type="title"/>
          </p:nvPr>
        </p:nvSpPr>
        <p:spPr/>
        <p:txBody>
          <a:bodyPr/>
          <a:lstStyle/>
          <a:p>
            <a:r>
              <a:rPr lang="en-US" spc="-300">
                <a:solidFill>
                  <a:srgbClr val="369212"/>
                </a:solidFill>
                <a:latin typeface="High Tower Text" panose="02040502050506030303" pitchFamily="18" charset="0"/>
                <a:ea typeface="Batang" panose="02030600000101010101" pitchFamily="18" charset="-127"/>
                <a:cs typeface="+mn-cs"/>
              </a:rPr>
              <a:t>Milestones and tasks</a:t>
            </a:r>
            <a:endParaRPr lang="en-US"/>
          </a:p>
        </p:txBody>
      </p:sp>
      <p:sp>
        <p:nvSpPr>
          <p:cNvPr id="3" name="Content Placeholder 2">
            <a:extLst>
              <a:ext uri="{FF2B5EF4-FFF2-40B4-BE49-F238E27FC236}">
                <a16:creationId xmlns:a16="http://schemas.microsoft.com/office/drawing/2014/main" id="{55EE268C-A72F-DE63-0F00-B7BE0215DC61}"/>
              </a:ext>
            </a:extLst>
          </p:cNvPr>
          <p:cNvSpPr>
            <a:spLocks noGrp="1"/>
          </p:cNvSpPr>
          <p:nvPr>
            <p:ph idx="1"/>
          </p:nvPr>
        </p:nvSpPr>
        <p:spPr/>
        <p:txBody>
          <a:bodyPr/>
          <a:lstStyle/>
          <a:p>
            <a:r>
              <a:rPr lang="en-US"/>
              <a:t>First, we agreed on a goal</a:t>
            </a:r>
          </a:p>
          <a:p>
            <a:pPr lvl="1"/>
            <a:r>
              <a:rPr lang="en-US"/>
              <a:t>What </a:t>
            </a:r>
            <a:r>
              <a:rPr lang="en-US" i="1"/>
              <a:t>exactly</a:t>
            </a:r>
            <a:r>
              <a:rPr lang="en-US"/>
              <a:t> should our final product be?</a:t>
            </a:r>
          </a:p>
          <a:p>
            <a:pPr lvl="1"/>
            <a:r>
              <a:rPr lang="en-US"/>
              <a:t>How polished should it be?</a:t>
            </a:r>
          </a:p>
          <a:p>
            <a:r>
              <a:rPr lang="en-US"/>
              <a:t>Semester divided into milestones, which focus on the </a:t>
            </a:r>
            <a:r>
              <a:rPr lang="en-US" i="1"/>
              <a:t>what</a:t>
            </a:r>
            <a:r>
              <a:rPr lang="en-US"/>
              <a:t> rather than the </a:t>
            </a:r>
            <a:r>
              <a:rPr lang="en-US" i="1"/>
              <a:t>how</a:t>
            </a:r>
            <a:r>
              <a:rPr lang="en-US"/>
              <a:t>.</a:t>
            </a:r>
          </a:p>
          <a:p>
            <a:r>
              <a:rPr lang="en-US"/>
              <a:t>Milestones treated as mini demos.</a:t>
            </a:r>
          </a:p>
          <a:p>
            <a:pPr lvl="1"/>
            <a:r>
              <a:rPr lang="en-US"/>
              <a:t>Occasion to celebrate</a:t>
            </a:r>
          </a:p>
          <a:p>
            <a:r>
              <a:rPr lang="en-US"/>
              <a:t>Each task is assigned to a relevant milestone.</a:t>
            </a:r>
          </a:p>
          <a:p>
            <a:r>
              <a:rPr lang="en-US"/>
              <a:t>Everything tracked in Notion.</a:t>
            </a:r>
          </a:p>
          <a:p>
            <a:endParaRPr lang="en-US"/>
          </a:p>
        </p:txBody>
      </p:sp>
      <p:pic>
        <p:nvPicPr>
          <p:cNvPr id="2050" name="Picture 2" descr="celebration&quot; Icon - Download for free – Iconduck">
            <a:extLst>
              <a:ext uri="{FF2B5EF4-FFF2-40B4-BE49-F238E27FC236}">
                <a16:creationId xmlns:a16="http://schemas.microsoft.com/office/drawing/2014/main" id="{88A0E1A7-0E48-C0E0-FAA6-14669ABF8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5105" y="4008921"/>
            <a:ext cx="872161" cy="8895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Notion Isn't an ADHD-Friendly App | AdHDONE.">
            <a:extLst>
              <a:ext uri="{FF2B5EF4-FFF2-40B4-BE49-F238E27FC236}">
                <a16:creationId xmlns:a16="http://schemas.microsoft.com/office/drawing/2014/main" id="{E57AE07B-70DB-88B3-3FCF-53389EFFD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142" y="5406874"/>
            <a:ext cx="1017989" cy="10179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ilestone Flaticons Flat icon | Freepik">
            <a:extLst>
              <a:ext uri="{FF2B5EF4-FFF2-40B4-BE49-F238E27FC236}">
                <a16:creationId xmlns:a16="http://schemas.microsoft.com/office/drawing/2014/main" id="{4B33555B-B523-6F54-2CCB-19350CCA1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9578" y="365125"/>
            <a:ext cx="1983149" cy="198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73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15A605-8EEB-2876-F38A-BE7DDC8357FB}"/>
              </a:ext>
            </a:extLst>
          </p:cNvPr>
          <p:cNvSpPr/>
          <p:nvPr/>
        </p:nvSpPr>
        <p:spPr>
          <a:xfrm>
            <a:off x="4171950" y="5283200"/>
            <a:ext cx="3848100" cy="15113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que 13">
            <a:extLst>
              <a:ext uri="{FF2B5EF4-FFF2-40B4-BE49-F238E27FC236}">
                <a16:creationId xmlns:a16="http://schemas.microsoft.com/office/drawing/2014/main" id="{0388B365-ADB3-CA30-A922-E4760484FC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0407" y="0"/>
            <a:ext cx="7431186" cy="6858000"/>
          </a:xfrm>
          <a:prstGeom prst="rect">
            <a:avLst/>
          </a:prstGeom>
        </p:spPr>
      </p:pic>
    </p:spTree>
    <p:extLst>
      <p:ext uri="{BB962C8B-B14F-4D97-AF65-F5344CB8AC3E}">
        <p14:creationId xmlns:p14="http://schemas.microsoft.com/office/powerpoint/2010/main" val="15543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5C34ACD6-6F58-70ED-B229-C09E7C1000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10615"/>
            <a:ext cx="12192000" cy="6436770"/>
          </a:xfrm>
          <a:prstGeom prst="rect">
            <a:avLst/>
          </a:prstGeom>
        </p:spPr>
      </p:pic>
    </p:spTree>
    <p:extLst>
      <p:ext uri="{BB962C8B-B14F-4D97-AF65-F5344CB8AC3E}">
        <p14:creationId xmlns:p14="http://schemas.microsoft.com/office/powerpoint/2010/main" val="2481496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Image 6">
            <a:extLst>
              <a:ext uri="{FF2B5EF4-FFF2-40B4-BE49-F238E27FC236}">
                <a16:creationId xmlns:a16="http://schemas.microsoft.com/office/drawing/2014/main" id="{0BCA6886-CEED-19AF-02E3-05BDBD08BD2F}"/>
              </a:ext>
            </a:extLst>
          </p:cNvPr>
          <p:cNvPicPr>
            <a:picLocks noChangeAspect="1"/>
          </p:cNvPicPr>
          <p:nvPr/>
        </p:nvPicPr>
        <p:blipFill>
          <a:blip r:embed="rId2"/>
          <a:srcRect b="19370"/>
          <a:stretch/>
        </p:blipFill>
        <p:spPr>
          <a:xfrm>
            <a:off x="20" y="1282"/>
            <a:ext cx="12191980" cy="6856718"/>
          </a:xfrm>
          <a:prstGeom prst="rect">
            <a:avLst/>
          </a:prstGeom>
        </p:spPr>
      </p:pic>
    </p:spTree>
    <p:extLst>
      <p:ext uri="{BB962C8B-B14F-4D97-AF65-F5344CB8AC3E}">
        <p14:creationId xmlns:p14="http://schemas.microsoft.com/office/powerpoint/2010/main" val="144954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 2">
            <a:extLst>
              <a:ext uri="{FF2B5EF4-FFF2-40B4-BE49-F238E27FC236}">
                <a16:creationId xmlns:a16="http://schemas.microsoft.com/office/drawing/2014/main" id="{EDA55801-FB08-CA66-F086-AF5E0697C1FC}"/>
              </a:ext>
            </a:extLst>
          </p:cNvPr>
          <p:cNvPicPr>
            <a:picLocks noChangeAspect="1"/>
          </p:cNvPicPr>
          <p:nvPr/>
        </p:nvPicPr>
        <p:blipFill rotWithShape="1">
          <a:blip r:embed="rId2"/>
          <a:srcRect b="11857"/>
          <a:stretch/>
        </p:blipFill>
        <p:spPr>
          <a:xfrm>
            <a:off x="13120" y="0"/>
            <a:ext cx="12177356" cy="6938682"/>
          </a:xfrm>
          <a:prstGeom prst="rect">
            <a:avLst/>
          </a:prstGeom>
        </p:spPr>
      </p:pic>
    </p:spTree>
    <p:extLst>
      <p:ext uri="{BB962C8B-B14F-4D97-AF65-F5344CB8AC3E}">
        <p14:creationId xmlns:p14="http://schemas.microsoft.com/office/powerpoint/2010/main" val="723302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C417-0FA9-A66A-2C51-C704088DE67A}"/>
              </a:ext>
            </a:extLst>
          </p:cNvPr>
          <p:cNvSpPr>
            <a:spLocks noGrp="1"/>
          </p:cNvSpPr>
          <p:nvPr>
            <p:ph type="title"/>
          </p:nvPr>
        </p:nvSpPr>
        <p:spPr/>
        <p:txBody>
          <a:bodyPr/>
          <a:lstStyle/>
          <a:p>
            <a:r>
              <a:rPr lang="en-US" spc="-300">
                <a:solidFill>
                  <a:srgbClr val="369212"/>
                </a:solidFill>
                <a:latin typeface="High Tower Text" panose="02040502050506030303" pitchFamily="18" charset="0"/>
                <a:ea typeface="Batang" panose="02030600000101010101" pitchFamily="18" charset="-127"/>
                <a:cs typeface="+mn-cs"/>
              </a:rPr>
              <a:t>Meetings</a:t>
            </a:r>
            <a:endParaRPr lang="en-US"/>
          </a:p>
        </p:txBody>
      </p:sp>
      <p:sp>
        <p:nvSpPr>
          <p:cNvPr id="3" name="Content Placeholder 2">
            <a:extLst>
              <a:ext uri="{FF2B5EF4-FFF2-40B4-BE49-F238E27FC236}">
                <a16:creationId xmlns:a16="http://schemas.microsoft.com/office/drawing/2014/main" id="{55EE268C-A72F-DE63-0F00-B7BE0215DC61}"/>
              </a:ext>
            </a:extLst>
          </p:cNvPr>
          <p:cNvSpPr>
            <a:spLocks noGrp="1"/>
          </p:cNvSpPr>
          <p:nvPr>
            <p:ph idx="1"/>
          </p:nvPr>
        </p:nvSpPr>
        <p:spPr/>
        <p:txBody>
          <a:bodyPr/>
          <a:lstStyle/>
          <a:p>
            <a:r>
              <a:rPr lang="en-US"/>
              <a:t>One 30-minute standup each week</a:t>
            </a:r>
          </a:p>
          <a:p>
            <a:r>
              <a:rPr lang="en-US"/>
              <a:t>2 hours minimum dedicated group time</a:t>
            </a:r>
          </a:p>
          <a:p>
            <a:pPr lvl="1"/>
            <a:r>
              <a:rPr lang="en-US"/>
              <a:t>Team working in same place at same time, even on different tasks</a:t>
            </a:r>
          </a:p>
          <a:p>
            <a:r>
              <a:rPr lang="en-US"/>
              <a:t>Want team to informed/cohesive without wasting anyone’s time</a:t>
            </a:r>
          </a:p>
          <a:p>
            <a:r>
              <a:rPr lang="en-US"/>
              <a:t>Meeting structure:</a:t>
            </a:r>
          </a:p>
          <a:p>
            <a:pPr marL="914400" lvl="1" indent="-457200">
              <a:buFont typeface="+mj-lt"/>
              <a:buAutoNum type="arabicPeriod"/>
            </a:pPr>
            <a:r>
              <a:rPr lang="en-US"/>
              <a:t>Review ongoing or finished tasks</a:t>
            </a:r>
          </a:p>
          <a:p>
            <a:pPr marL="914400" lvl="1" indent="-457200">
              <a:buFont typeface="+mj-lt"/>
              <a:buAutoNum type="arabicPeriod"/>
            </a:pPr>
            <a:r>
              <a:rPr lang="en-US"/>
              <a:t>Determine new tasks, next steps</a:t>
            </a:r>
          </a:p>
          <a:p>
            <a:pPr marL="914400" lvl="1" indent="-457200">
              <a:buFont typeface="+mj-lt"/>
              <a:buAutoNum type="arabicPeriod"/>
            </a:pPr>
            <a:r>
              <a:rPr lang="en-US"/>
              <a:t>General announcements or discussion</a:t>
            </a:r>
          </a:p>
          <a:p>
            <a:pPr marL="914400" lvl="1" indent="-457200">
              <a:buFont typeface="+mj-lt"/>
              <a:buAutoNum type="arabicPeriod"/>
            </a:pPr>
            <a:r>
              <a:rPr lang="en-US"/>
              <a:t>Move directly into group time</a:t>
            </a:r>
          </a:p>
          <a:p>
            <a:pPr lvl="1"/>
            <a:endParaRPr lang="en-US"/>
          </a:p>
          <a:p>
            <a:endParaRPr lang="en-US"/>
          </a:p>
        </p:txBody>
      </p:sp>
      <p:pic>
        <p:nvPicPr>
          <p:cNvPr id="1026" name="Picture 2" descr="Meeting Generic Flat icon | Freepik">
            <a:extLst>
              <a:ext uri="{FF2B5EF4-FFF2-40B4-BE49-F238E27FC236}">
                <a16:creationId xmlns:a16="http://schemas.microsoft.com/office/drawing/2014/main" id="{27A49419-F992-7EFF-EB36-5F04317DE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4191" y="365125"/>
            <a:ext cx="1853665" cy="185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47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EE83-FCA2-29DB-AC9A-5A334EA47B50}"/>
              </a:ext>
            </a:extLst>
          </p:cNvPr>
          <p:cNvSpPr>
            <a:spLocks noGrp="1"/>
          </p:cNvSpPr>
          <p:nvPr>
            <p:ph type="ctrTitle"/>
          </p:nvPr>
        </p:nvSpPr>
        <p:spPr>
          <a:xfrm>
            <a:off x="343435" y="4196029"/>
            <a:ext cx="5540991" cy="1157934"/>
          </a:xfrm>
        </p:spPr>
        <p:txBody>
          <a:bodyPr>
            <a:normAutofit/>
          </a:bodyPr>
          <a:lstStyle/>
          <a:p>
            <a:r>
              <a:rPr kumimoji="0" lang="en-US" sz="7200" b="1"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Arbor Robotics</a:t>
            </a:r>
            <a:endParaRPr lang="en-US" sz="7200"/>
          </a:p>
        </p:txBody>
      </p:sp>
      <p:pic>
        <p:nvPicPr>
          <p:cNvPr id="4" name="Picture 3">
            <a:extLst>
              <a:ext uri="{FF2B5EF4-FFF2-40B4-BE49-F238E27FC236}">
                <a16:creationId xmlns:a16="http://schemas.microsoft.com/office/drawing/2014/main" id="{A98C2E2A-08FB-2DB2-1CEE-CF9811BDDA85}"/>
              </a:ext>
            </a:extLst>
          </p:cNvPr>
          <p:cNvPicPr>
            <a:picLocks noChangeAspect="1"/>
          </p:cNvPicPr>
          <p:nvPr/>
        </p:nvPicPr>
        <p:blipFill>
          <a:blip r:embed="rId2">
            <a:extLst>
              <a:ext uri="{28A0092B-C50C-407E-A947-70E740481C1C}">
                <a14:useLocalDpi xmlns:a14="http://schemas.microsoft.com/office/drawing/2010/main" val="0"/>
              </a:ext>
            </a:extLst>
          </a:blip>
          <a:srcRect t="1" b="234"/>
          <a:stretch/>
        </p:blipFill>
        <p:spPr>
          <a:xfrm>
            <a:off x="1676860" y="1485222"/>
            <a:ext cx="2874139" cy="2867415"/>
          </a:xfrm>
          <a:prstGeom prst="rect">
            <a:avLst/>
          </a:prstGeom>
        </p:spPr>
      </p:pic>
      <p:pic>
        <p:nvPicPr>
          <p:cNvPr id="8" name="Picture 2">
            <a:extLst>
              <a:ext uri="{FF2B5EF4-FFF2-40B4-BE49-F238E27FC236}">
                <a16:creationId xmlns:a16="http://schemas.microsoft.com/office/drawing/2014/main" id="{22DF375D-C813-CE05-ABD8-94A0D56E189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t="14807" b="16852"/>
          <a:stretch/>
        </p:blipFill>
        <p:spPr bwMode="auto">
          <a:xfrm>
            <a:off x="6096000" y="968979"/>
            <a:ext cx="5668763" cy="51655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205E76-EBB5-110D-7BAF-E54D3D495F68}"/>
              </a:ext>
            </a:extLst>
          </p:cNvPr>
          <p:cNvSpPr txBox="1"/>
          <p:nvPr/>
        </p:nvSpPr>
        <p:spPr>
          <a:xfrm>
            <a:off x="8013534" y="6134486"/>
            <a:ext cx="1821268" cy="369332"/>
          </a:xfrm>
          <a:prstGeom prst="rect">
            <a:avLst/>
          </a:prstGeom>
          <a:noFill/>
        </p:spPr>
        <p:txBody>
          <a:bodyPr wrap="none" rtlCol="0">
            <a:spAutoFit/>
          </a:bodyPr>
          <a:lstStyle/>
          <a:p>
            <a:r>
              <a:rPr lang="en-US"/>
              <a:t>Here’s the team.</a:t>
            </a:r>
          </a:p>
        </p:txBody>
      </p:sp>
      <p:pic>
        <p:nvPicPr>
          <p:cNvPr id="10" name="Picture 8" descr="Timothy Angert - Robotics Institute Carnegie Mellon University">
            <a:extLst>
              <a:ext uri="{FF2B5EF4-FFF2-40B4-BE49-F238E27FC236}">
                <a16:creationId xmlns:a16="http://schemas.microsoft.com/office/drawing/2014/main" id="{851671BB-460E-62C8-F2CD-2C9F1BE351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454"/>
          <a:stretch/>
        </p:blipFill>
        <p:spPr bwMode="auto">
          <a:xfrm>
            <a:off x="8827306" y="1072215"/>
            <a:ext cx="636061" cy="8161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pecial Seminar - Robotics Institute Carnegie Mellon University">
            <a:extLst>
              <a:ext uri="{FF2B5EF4-FFF2-40B4-BE49-F238E27FC236}">
                <a16:creationId xmlns:a16="http://schemas.microsoft.com/office/drawing/2014/main" id="{533515FE-058C-F374-D7BE-683D2ECB72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5318" y="1828800"/>
            <a:ext cx="687347" cy="6873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IIRA :: Staff, Post-Docs, and Graduate Students">
            <a:extLst>
              <a:ext uri="{FF2B5EF4-FFF2-40B4-BE49-F238E27FC236}">
                <a16:creationId xmlns:a16="http://schemas.microsoft.com/office/drawing/2014/main" id="{4F241A20-0A57-20DF-5F24-D44B1BDC12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5104" y="1869381"/>
            <a:ext cx="687347" cy="6873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9969AD5-13D9-8920-B8E4-35C13BA26E2E}"/>
              </a:ext>
            </a:extLst>
          </p:cNvPr>
          <p:cNvSpPr txBox="1"/>
          <p:nvPr/>
        </p:nvSpPr>
        <p:spPr>
          <a:xfrm>
            <a:off x="9216811" y="735551"/>
            <a:ext cx="2659702" cy="246221"/>
          </a:xfrm>
          <a:prstGeom prst="rect">
            <a:avLst/>
          </a:prstGeom>
          <a:noFill/>
        </p:spPr>
        <p:txBody>
          <a:bodyPr wrap="none" rtlCol="0">
            <a:spAutoFit/>
          </a:bodyPr>
          <a:lstStyle/>
          <a:p>
            <a:r>
              <a:rPr lang="en-US" sz="1000" i="1"/>
              <a:t>And the people who helped us along the way!</a:t>
            </a:r>
          </a:p>
        </p:txBody>
      </p:sp>
    </p:spTree>
    <p:extLst>
      <p:ext uri="{BB962C8B-B14F-4D97-AF65-F5344CB8AC3E}">
        <p14:creationId xmlns:p14="http://schemas.microsoft.com/office/powerpoint/2010/main" val="2961511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3A4D-5745-93C9-59DE-32823AA89FE5}"/>
              </a:ext>
            </a:extLst>
          </p:cNvPr>
          <p:cNvSpPr>
            <a:spLocks noGrp="1"/>
          </p:cNvSpPr>
          <p:nvPr>
            <p:ph type="title"/>
          </p:nvPr>
        </p:nvSpPr>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Lessons &amp; Improvements</a:t>
            </a:r>
            <a:endParaRPr lang="en-US"/>
          </a:p>
        </p:txBody>
      </p:sp>
      <p:sp>
        <p:nvSpPr>
          <p:cNvPr id="3" name="Content Placeholder 2">
            <a:extLst>
              <a:ext uri="{FF2B5EF4-FFF2-40B4-BE49-F238E27FC236}">
                <a16:creationId xmlns:a16="http://schemas.microsoft.com/office/drawing/2014/main" id="{129BC45E-5363-B2FD-B01C-00815C889CA3}"/>
              </a:ext>
            </a:extLst>
          </p:cNvPr>
          <p:cNvSpPr>
            <a:spLocks noGrp="1"/>
          </p:cNvSpPr>
          <p:nvPr>
            <p:ph idx="1"/>
          </p:nvPr>
        </p:nvSpPr>
        <p:spPr>
          <a:xfrm>
            <a:off x="838200" y="2273201"/>
            <a:ext cx="10515600" cy="4351338"/>
          </a:xfrm>
        </p:spPr>
        <p:txBody>
          <a:bodyPr/>
          <a:lstStyle/>
          <a:p>
            <a:r>
              <a:rPr lang="en-US"/>
              <a:t>Team was previously not as cohesive as it could have been</a:t>
            </a:r>
          </a:p>
          <a:p>
            <a:pPr lvl="1"/>
            <a:r>
              <a:rPr lang="en-US"/>
              <a:t>Project is separated into software and mechanical work</a:t>
            </a:r>
          </a:p>
          <a:p>
            <a:pPr lvl="1"/>
            <a:r>
              <a:rPr lang="en-US"/>
              <a:t>One side often did not understand what the other was doing</a:t>
            </a:r>
          </a:p>
          <a:p>
            <a:pPr lvl="1"/>
            <a:r>
              <a:rPr lang="en-US"/>
              <a:t>Learned in end that group time was helpful</a:t>
            </a:r>
          </a:p>
          <a:p>
            <a:r>
              <a:rPr lang="en-US"/>
              <a:t>Integration takes lots of time	 and communication</a:t>
            </a:r>
          </a:p>
          <a:p>
            <a:r>
              <a:rPr lang="en-US"/>
              <a:t>Important to reach and to update stakeholders</a:t>
            </a:r>
          </a:p>
          <a:p>
            <a:pPr lvl="1"/>
            <a:r>
              <a:rPr lang="en-US"/>
              <a:t>Domain experts (foresters)</a:t>
            </a:r>
          </a:p>
          <a:p>
            <a:pPr lvl="1"/>
            <a:r>
              <a:rPr lang="en-US"/>
              <a:t>Robotics experts (mentors in Kantor Lab)</a:t>
            </a:r>
          </a:p>
        </p:txBody>
      </p:sp>
      <p:pic>
        <p:nvPicPr>
          <p:cNvPr id="3074" name="Picture 2" descr="Smart energy - Free technology icons">
            <a:extLst>
              <a:ext uri="{FF2B5EF4-FFF2-40B4-BE49-F238E27FC236}">
                <a16:creationId xmlns:a16="http://schemas.microsoft.com/office/drawing/2014/main" id="{F6A215AE-6E34-8FED-126E-1479E17FC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324" y="188437"/>
            <a:ext cx="1569720" cy="15697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hesion - Free networking icons">
            <a:extLst>
              <a:ext uri="{FF2B5EF4-FFF2-40B4-BE49-F238E27FC236}">
                <a16:creationId xmlns:a16="http://schemas.microsoft.com/office/drawing/2014/main" id="{2890CC0C-03F0-6DA4-F566-E145795D8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9260" y="2205732"/>
            <a:ext cx="1863291" cy="18632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ur glass - Free time and date icons">
            <a:extLst>
              <a:ext uri="{FF2B5EF4-FFF2-40B4-BE49-F238E27FC236}">
                <a16:creationId xmlns:a16="http://schemas.microsoft.com/office/drawing/2014/main" id="{8B0FA025-586F-CC66-472D-45CCAA7B0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1232" y="3704924"/>
            <a:ext cx="823762" cy="82376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obot - Free technology icons">
            <a:extLst>
              <a:ext uri="{FF2B5EF4-FFF2-40B4-BE49-F238E27FC236}">
                <a16:creationId xmlns:a16="http://schemas.microsoft.com/office/drawing/2014/main" id="{1A9A3851-B742-D835-1DEF-2F44F2E559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0330" y="4795625"/>
            <a:ext cx="1164784" cy="11647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Robot - Free technology icons">
            <a:extLst>
              <a:ext uri="{FF2B5EF4-FFF2-40B4-BE49-F238E27FC236}">
                <a16:creationId xmlns:a16="http://schemas.microsoft.com/office/drawing/2014/main" id="{29283C45-B43A-CA23-17EA-0A9840B85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2376" y="4795625"/>
            <a:ext cx="1164784" cy="11647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obot - Free technology icons">
            <a:extLst>
              <a:ext uri="{FF2B5EF4-FFF2-40B4-BE49-F238E27FC236}">
                <a16:creationId xmlns:a16="http://schemas.microsoft.com/office/drawing/2014/main" id="{34ED5BA0-9D17-9F3B-C386-2ABCC835C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8088" y="4795625"/>
            <a:ext cx="1164784" cy="116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63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3A4D-5745-93C9-59DE-32823AA89FE5}"/>
              </a:ext>
            </a:extLst>
          </p:cNvPr>
          <p:cNvSpPr>
            <a:spLocks noGrp="1"/>
          </p:cNvSpPr>
          <p:nvPr>
            <p:ph type="title"/>
          </p:nvPr>
        </p:nvSpPr>
        <p:spPr>
          <a:xfrm>
            <a:off x="187694" y="365125"/>
            <a:ext cx="11166106" cy="1325563"/>
          </a:xfrm>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Risk management</a:t>
            </a:r>
            <a:endParaRPr lang="en-US"/>
          </a:p>
        </p:txBody>
      </p:sp>
      <p:sp>
        <p:nvSpPr>
          <p:cNvPr id="3" name="Content Placeholder 2">
            <a:extLst>
              <a:ext uri="{FF2B5EF4-FFF2-40B4-BE49-F238E27FC236}">
                <a16:creationId xmlns:a16="http://schemas.microsoft.com/office/drawing/2014/main" id="{129BC45E-5363-B2FD-B01C-00815C889CA3}"/>
              </a:ext>
            </a:extLst>
          </p:cNvPr>
          <p:cNvSpPr>
            <a:spLocks noGrp="1"/>
          </p:cNvSpPr>
          <p:nvPr>
            <p:ph idx="1"/>
          </p:nvPr>
        </p:nvSpPr>
        <p:spPr>
          <a:xfrm>
            <a:off x="187694" y="1381225"/>
            <a:ext cx="6140918" cy="5119327"/>
          </a:xfrm>
        </p:spPr>
        <p:txBody>
          <a:bodyPr vert="horz" lIns="91440" tIns="45720" rIns="91440" bIns="45720" rtlCol="0" anchor="t">
            <a:normAutofit/>
          </a:bodyPr>
          <a:lstStyle/>
          <a:p>
            <a:r>
              <a:rPr lang="en-US"/>
              <a:t>Risk 1: Dust and debris infiltration</a:t>
            </a:r>
          </a:p>
          <a:p>
            <a:pPr lvl="1"/>
            <a:r>
              <a:rPr lang="en-US" b="1"/>
              <a:t>Mitigation: </a:t>
            </a:r>
            <a:r>
              <a:rPr lang="en-US"/>
              <a:t>Design</a:t>
            </a:r>
            <a:r>
              <a:rPr lang="en-US">
                <a:ea typeface="+mn-lt"/>
                <a:cs typeface="+mn-lt"/>
              </a:rPr>
              <a:t> the robot with sealed enclosures and dust-resistant components and using filters or protective covers for critical areas like sensors.</a:t>
            </a:r>
            <a:endParaRPr lang="en-US"/>
          </a:p>
        </p:txBody>
      </p:sp>
      <p:graphicFrame>
        <p:nvGraphicFramePr>
          <p:cNvPr id="4" name="Content Placeholder 4">
            <a:extLst>
              <a:ext uri="{FF2B5EF4-FFF2-40B4-BE49-F238E27FC236}">
                <a16:creationId xmlns:a16="http://schemas.microsoft.com/office/drawing/2014/main" id="{DE990853-8BD6-0BC7-44F0-16E3381B4B32}"/>
              </a:ext>
            </a:extLst>
          </p:cNvPr>
          <p:cNvGraphicFramePr>
            <a:graphicFrameLocks/>
          </p:cNvGraphicFramePr>
          <p:nvPr>
            <p:extLst>
              <p:ext uri="{D42A27DB-BD31-4B8C-83A1-F6EECF244321}">
                <p14:modId xmlns:p14="http://schemas.microsoft.com/office/powerpoint/2010/main" val="2960827752"/>
              </p:ext>
            </p:extLst>
          </p:nvPr>
        </p:nvGraphicFramePr>
        <p:xfrm>
          <a:off x="7072797" y="1184040"/>
          <a:ext cx="5029200" cy="5029200"/>
        </p:xfrm>
        <a:graphic>
          <a:graphicData uri="http://schemas.openxmlformats.org/drawingml/2006/table">
            <a:tbl>
              <a:tblPr bandRow="1">
                <a:tableStyleId>{5C22544A-7EE6-4342-B048-85BDC9FD1C3A}</a:tableStyleId>
              </a:tblPr>
              <a:tblGrid>
                <a:gridCol w="838200">
                  <a:extLst>
                    <a:ext uri="{9D8B030D-6E8A-4147-A177-3AD203B41FA5}">
                      <a16:colId xmlns:a16="http://schemas.microsoft.com/office/drawing/2014/main" val="1810772061"/>
                    </a:ext>
                  </a:extLst>
                </a:gridCol>
                <a:gridCol w="838200">
                  <a:extLst>
                    <a:ext uri="{9D8B030D-6E8A-4147-A177-3AD203B41FA5}">
                      <a16:colId xmlns:a16="http://schemas.microsoft.com/office/drawing/2014/main" val="1928552764"/>
                    </a:ext>
                  </a:extLst>
                </a:gridCol>
                <a:gridCol w="838200">
                  <a:extLst>
                    <a:ext uri="{9D8B030D-6E8A-4147-A177-3AD203B41FA5}">
                      <a16:colId xmlns:a16="http://schemas.microsoft.com/office/drawing/2014/main" val="2570641291"/>
                    </a:ext>
                  </a:extLst>
                </a:gridCol>
                <a:gridCol w="838200">
                  <a:extLst>
                    <a:ext uri="{9D8B030D-6E8A-4147-A177-3AD203B41FA5}">
                      <a16:colId xmlns:a16="http://schemas.microsoft.com/office/drawing/2014/main" val="1152509748"/>
                    </a:ext>
                  </a:extLst>
                </a:gridCol>
                <a:gridCol w="838200">
                  <a:extLst>
                    <a:ext uri="{9D8B030D-6E8A-4147-A177-3AD203B41FA5}">
                      <a16:colId xmlns:a16="http://schemas.microsoft.com/office/drawing/2014/main" val="203177741"/>
                    </a:ext>
                  </a:extLst>
                </a:gridCol>
                <a:gridCol w="838200">
                  <a:extLst>
                    <a:ext uri="{9D8B030D-6E8A-4147-A177-3AD203B41FA5}">
                      <a16:colId xmlns:a16="http://schemas.microsoft.com/office/drawing/2014/main" val="2442442759"/>
                    </a:ext>
                  </a:extLst>
                </a:gridCol>
              </a:tblGrid>
              <a:tr h="838200">
                <a:tc>
                  <a:txBody>
                    <a:bodyPr/>
                    <a:lstStyle/>
                    <a:p>
                      <a:pPr algn="ctr" fontAlgn="base"/>
                      <a:r>
                        <a:rPr lang="en-US" sz="2200" b="0" i="0">
                          <a:solidFill>
                            <a:srgbClr val="000000"/>
                          </a:solidFill>
                          <a:effectLst/>
                          <a:latin typeface="Avenir Next LT Pro"/>
                        </a:rPr>
                        <a:t>5</a:t>
                      </a:r>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3420711095"/>
                  </a:ext>
                </a:extLst>
              </a:tr>
              <a:tr h="838200">
                <a:tc>
                  <a:txBody>
                    <a:bodyPr/>
                    <a:lstStyle/>
                    <a:p>
                      <a:pPr algn="ctr" fontAlgn="base"/>
                      <a:r>
                        <a:rPr lang="en-US" sz="2200" b="0" i="0">
                          <a:solidFill>
                            <a:srgbClr val="000000"/>
                          </a:solidFill>
                          <a:effectLst/>
                          <a:latin typeface="Avenir Next LT Pro"/>
                        </a:rPr>
                        <a:t>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3462728392"/>
                  </a:ext>
                </a:extLst>
              </a:tr>
              <a:tr h="838200">
                <a:tc>
                  <a:txBody>
                    <a:bodyPr/>
                    <a:lstStyle/>
                    <a:p>
                      <a:pPr algn="ctr" fontAlgn="base"/>
                      <a:r>
                        <a:rPr lang="en-US" sz="2200" b="0" i="0">
                          <a:solidFill>
                            <a:srgbClr val="000000"/>
                          </a:solidFill>
                          <a:effectLst/>
                          <a:latin typeface="Avenir Next LT Pro"/>
                        </a:rPr>
                        <a:t>3</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1976499551"/>
                  </a:ext>
                </a:extLst>
              </a:tr>
              <a:tr h="838200">
                <a:tc>
                  <a:txBody>
                    <a:bodyPr/>
                    <a:lstStyle/>
                    <a:p>
                      <a:pPr algn="ctr" fontAlgn="base"/>
                      <a:r>
                        <a:rPr lang="en-US" sz="2200" b="0" i="0">
                          <a:solidFill>
                            <a:srgbClr val="000000"/>
                          </a:solidFill>
                          <a:effectLst/>
                          <a:latin typeface="Avenir Next LT Pro"/>
                        </a:rPr>
                        <a:t>2</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extLst>
                  <a:ext uri="{0D108BD9-81ED-4DB2-BD59-A6C34878D82A}">
                    <a16:rowId xmlns:a16="http://schemas.microsoft.com/office/drawing/2014/main" val="2905317358"/>
                  </a:ext>
                </a:extLst>
              </a:tr>
              <a:tr h="838200">
                <a:tc>
                  <a:txBody>
                    <a:bodyPr/>
                    <a:lstStyle/>
                    <a:p>
                      <a:pPr algn="ctr" fontAlgn="base"/>
                      <a:r>
                        <a:rPr lang="en-US" sz="2200" b="0" i="0">
                          <a:solidFill>
                            <a:srgbClr val="000000"/>
                          </a:solidFill>
                          <a:effectLst/>
                          <a:latin typeface="Avenir Next LT Pro"/>
                        </a:rPr>
                        <a:t>1</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extLst>
                  <a:ext uri="{0D108BD9-81ED-4DB2-BD59-A6C34878D82A}">
                    <a16:rowId xmlns:a16="http://schemas.microsoft.com/office/drawing/2014/main" val="727686934"/>
                  </a:ext>
                </a:extLst>
              </a:tr>
              <a:tr h="838200">
                <a:tc>
                  <a:txBody>
                    <a:bodyPr/>
                    <a:lstStyle/>
                    <a:p>
                      <a:pPr algn="ctr" fontAlgn="auto"/>
                      <a:endParaRPr lang="en-US" sz="2200" b="0"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1</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2</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3</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5</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1223841"/>
                  </a:ext>
                </a:extLst>
              </a:tr>
            </a:tbl>
          </a:graphicData>
        </a:graphic>
      </p:graphicFrame>
      <p:sp>
        <p:nvSpPr>
          <p:cNvPr id="5" name="TextBox 9">
            <a:extLst>
              <a:ext uri="{FF2B5EF4-FFF2-40B4-BE49-F238E27FC236}">
                <a16:creationId xmlns:a16="http://schemas.microsoft.com/office/drawing/2014/main" id="{4648D0F4-D404-28C6-EC1E-C035D3C502D6}"/>
              </a:ext>
            </a:extLst>
          </p:cNvPr>
          <p:cNvSpPr txBox="1"/>
          <p:nvPr/>
        </p:nvSpPr>
        <p:spPr>
          <a:xfrm rot="16200000">
            <a:off x="4300405" y="3513973"/>
            <a:ext cx="5029199"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ptos Light" panose="020B0004020202020204" pitchFamily="34" charset="0"/>
              </a:rPr>
              <a:t>Likelihood</a:t>
            </a:r>
          </a:p>
        </p:txBody>
      </p:sp>
      <p:sp>
        <p:nvSpPr>
          <p:cNvPr id="6" name="TextBox 7">
            <a:extLst>
              <a:ext uri="{FF2B5EF4-FFF2-40B4-BE49-F238E27FC236}">
                <a16:creationId xmlns:a16="http://schemas.microsoft.com/office/drawing/2014/main" id="{E793A51F-9797-FBB8-F2E0-0F72434071AD}"/>
              </a:ext>
            </a:extLst>
          </p:cNvPr>
          <p:cNvSpPr txBox="1"/>
          <p:nvPr/>
        </p:nvSpPr>
        <p:spPr>
          <a:xfrm>
            <a:off x="7072797" y="6269126"/>
            <a:ext cx="5029200"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ptos Light" panose="020B0004020202020204" pitchFamily="34" charset="0"/>
              </a:rPr>
              <a:t>Consequences</a:t>
            </a:r>
          </a:p>
        </p:txBody>
      </p:sp>
      <p:sp>
        <p:nvSpPr>
          <p:cNvPr id="10" name="TextBox 9">
            <a:extLst>
              <a:ext uri="{FF2B5EF4-FFF2-40B4-BE49-F238E27FC236}">
                <a16:creationId xmlns:a16="http://schemas.microsoft.com/office/drawing/2014/main" id="{BD59BEEA-056B-F4A6-2BD6-2C62FF2EBD3F}"/>
              </a:ext>
            </a:extLst>
          </p:cNvPr>
          <p:cNvSpPr txBox="1"/>
          <p:nvPr/>
        </p:nvSpPr>
        <p:spPr>
          <a:xfrm>
            <a:off x="10519010" y="2226557"/>
            <a:ext cx="662940" cy="430887"/>
          </a:xfrm>
          <a:prstGeom prst="rect">
            <a:avLst/>
          </a:prstGeom>
          <a:noFill/>
        </p:spPr>
        <p:txBody>
          <a:bodyPr wrap="square" lIns="91440" tIns="45720" rIns="91440" bIns="45720" anchor="t">
            <a:spAutoFit/>
          </a:bodyPr>
          <a:lstStyle/>
          <a:p>
            <a:pPr algn="ctr" fontAlgn="auto"/>
            <a:r>
              <a:rPr lang="en-US" sz="2200" b="1" dirty="0">
                <a:solidFill>
                  <a:srgbClr val="000000"/>
                </a:solidFill>
                <a:latin typeface="Avenir Next LT Pro"/>
              </a:rPr>
              <a:t>R1</a:t>
            </a:r>
            <a:endParaRPr lang="en-US" sz="2200" b="1" i="0" dirty="0">
              <a:solidFill>
                <a:srgbClr val="000000"/>
              </a:solidFill>
              <a:effectLst/>
              <a:latin typeface="Avenir Next LT Pro" panose="020B0504020202020204" pitchFamily="34" charset="0"/>
            </a:endParaRPr>
          </a:p>
        </p:txBody>
      </p:sp>
    </p:spTree>
    <p:extLst>
      <p:ext uri="{BB962C8B-B14F-4D97-AF65-F5344CB8AC3E}">
        <p14:creationId xmlns:p14="http://schemas.microsoft.com/office/powerpoint/2010/main" val="370870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25E-6 3.33333E-6 L -0.2095 0.12801 " pathEditMode="relative" rAng="0" ptsTypes="AA">
                                      <p:cBhvr>
                                        <p:cTn id="6" dur="2000" fill="hold"/>
                                        <p:tgtEl>
                                          <p:spTgt spid="10"/>
                                        </p:tgtEl>
                                        <p:attrNameLst>
                                          <p:attrName>ppt_x</p:attrName>
                                          <p:attrName>ppt_y</p:attrName>
                                        </p:attrNameLst>
                                      </p:cBhvr>
                                      <p:rCtr x="-10456"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3A4D-5745-93C9-59DE-32823AA89FE5}"/>
              </a:ext>
            </a:extLst>
          </p:cNvPr>
          <p:cNvSpPr>
            <a:spLocks noGrp="1"/>
          </p:cNvSpPr>
          <p:nvPr>
            <p:ph type="title"/>
          </p:nvPr>
        </p:nvSpPr>
        <p:spPr>
          <a:xfrm>
            <a:off x="187694" y="365125"/>
            <a:ext cx="11166106" cy="1325563"/>
          </a:xfrm>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Risk management</a:t>
            </a:r>
            <a:endParaRPr lang="en-US"/>
          </a:p>
        </p:txBody>
      </p:sp>
      <p:sp>
        <p:nvSpPr>
          <p:cNvPr id="3" name="Content Placeholder 2">
            <a:extLst>
              <a:ext uri="{FF2B5EF4-FFF2-40B4-BE49-F238E27FC236}">
                <a16:creationId xmlns:a16="http://schemas.microsoft.com/office/drawing/2014/main" id="{129BC45E-5363-B2FD-B01C-00815C889CA3}"/>
              </a:ext>
            </a:extLst>
          </p:cNvPr>
          <p:cNvSpPr>
            <a:spLocks noGrp="1"/>
          </p:cNvSpPr>
          <p:nvPr>
            <p:ph idx="1"/>
          </p:nvPr>
        </p:nvSpPr>
        <p:spPr>
          <a:xfrm>
            <a:off x="187694" y="1381225"/>
            <a:ext cx="6140918" cy="5119327"/>
          </a:xfrm>
        </p:spPr>
        <p:txBody>
          <a:bodyPr vert="horz" lIns="91440" tIns="45720" rIns="91440" bIns="45720" rtlCol="0" anchor="t">
            <a:normAutofit/>
          </a:bodyPr>
          <a:lstStyle/>
          <a:p>
            <a:r>
              <a:rPr lang="en-US"/>
              <a:t>Risk 2: Auger hits rock under soil surface</a:t>
            </a:r>
          </a:p>
          <a:p>
            <a:pPr lvl="1"/>
            <a:r>
              <a:rPr lang="en-US" b="1"/>
              <a:t>Mitigation: </a:t>
            </a:r>
            <a:r>
              <a:rPr lang="en-US"/>
              <a:t>Equip</a:t>
            </a:r>
            <a:r>
              <a:rPr lang="en-US">
                <a:ea typeface="+mn-lt"/>
                <a:cs typeface="+mn-lt"/>
              </a:rPr>
              <a:t> the auger with a force feedback sensor that detects when it encounters an unusually hard object, automatically stopping or reversing the auger to prevent damage.</a:t>
            </a:r>
            <a:endParaRPr lang="en-US"/>
          </a:p>
        </p:txBody>
      </p:sp>
      <p:graphicFrame>
        <p:nvGraphicFramePr>
          <p:cNvPr id="4" name="Content Placeholder 4">
            <a:extLst>
              <a:ext uri="{FF2B5EF4-FFF2-40B4-BE49-F238E27FC236}">
                <a16:creationId xmlns:a16="http://schemas.microsoft.com/office/drawing/2014/main" id="{DE990853-8BD6-0BC7-44F0-16E3381B4B32}"/>
              </a:ext>
            </a:extLst>
          </p:cNvPr>
          <p:cNvGraphicFramePr>
            <a:graphicFrameLocks/>
          </p:cNvGraphicFramePr>
          <p:nvPr/>
        </p:nvGraphicFramePr>
        <p:xfrm>
          <a:off x="7072797" y="1184040"/>
          <a:ext cx="5029200" cy="5029200"/>
        </p:xfrm>
        <a:graphic>
          <a:graphicData uri="http://schemas.openxmlformats.org/drawingml/2006/table">
            <a:tbl>
              <a:tblPr bandRow="1">
                <a:tableStyleId>{5C22544A-7EE6-4342-B048-85BDC9FD1C3A}</a:tableStyleId>
              </a:tblPr>
              <a:tblGrid>
                <a:gridCol w="838200">
                  <a:extLst>
                    <a:ext uri="{9D8B030D-6E8A-4147-A177-3AD203B41FA5}">
                      <a16:colId xmlns:a16="http://schemas.microsoft.com/office/drawing/2014/main" val="1810772061"/>
                    </a:ext>
                  </a:extLst>
                </a:gridCol>
                <a:gridCol w="838200">
                  <a:extLst>
                    <a:ext uri="{9D8B030D-6E8A-4147-A177-3AD203B41FA5}">
                      <a16:colId xmlns:a16="http://schemas.microsoft.com/office/drawing/2014/main" val="1928552764"/>
                    </a:ext>
                  </a:extLst>
                </a:gridCol>
                <a:gridCol w="838200">
                  <a:extLst>
                    <a:ext uri="{9D8B030D-6E8A-4147-A177-3AD203B41FA5}">
                      <a16:colId xmlns:a16="http://schemas.microsoft.com/office/drawing/2014/main" val="2570641291"/>
                    </a:ext>
                  </a:extLst>
                </a:gridCol>
                <a:gridCol w="838200">
                  <a:extLst>
                    <a:ext uri="{9D8B030D-6E8A-4147-A177-3AD203B41FA5}">
                      <a16:colId xmlns:a16="http://schemas.microsoft.com/office/drawing/2014/main" val="1152509748"/>
                    </a:ext>
                  </a:extLst>
                </a:gridCol>
                <a:gridCol w="838200">
                  <a:extLst>
                    <a:ext uri="{9D8B030D-6E8A-4147-A177-3AD203B41FA5}">
                      <a16:colId xmlns:a16="http://schemas.microsoft.com/office/drawing/2014/main" val="203177741"/>
                    </a:ext>
                  </a:extLst>
                </a:gridCol>
                <a:gridCol w="838200">
                  <a:extLst>
                    <a:ext uri="{9D8B030D-6E8A-4147-A177-3AD203B41FA5}">
                      <a16:colId xmlns:a16="http://schemas.microsoft.com/office/drawing/2014/main" val="2442442759"/>
                    </a:ext>
                  </a:extLst>
                </a:gridCol>
              </a:tblGrid>
              <a:tr h="838200">
                <a:tc>
                  <a:txBody>
                    <a:bodyPr/>
                    <a:lstStyle/>
                    <a:p>
                      <a:pPr algn="ctr" fontAlgn="base"/>
                      <a:r>
                        <a:rPr lang="en-US" sz="2200" b="0" i="0">
                          <a:solidFill>
                            <a:srgbClr val="000000"/>
                          </a:solidFill>
                          <a:effectLst/>
                          <a:latin typeface="Avenir Next LT Pro"/>
                        </a:rPr>
                        <a:t>5</a:t>
                      </a:r>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3420711095"/>
                  </a:ext>
                </a:extLst>
              </a:tr>
              <a:tr h="838200">
                <a:tc>
                  <a:txBody>
                    <a:bodyPr/>
                    <a:lstStyle/>
                    <a:p>
                      <a:pPr algn="ctr" fontAlgn="base"/>
                      <a:r>
                        <a:rPr lang="en-US" sz="2200" b="0" i="0">
                          <a:solidFill>
                            <a:srgbClr val="000000"/>
                          </a:solidFill>
                          <a:effectLst/>
                          <a:latin typeface="Avenir Next LT Pro"/>
                        </a:rPr>
                        <a:t>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3462728392"/>
                  </a:ext>
                </a:extLst>
              </a:tr>
              <a:tr h="838200">
                <a:tc>
                  <a:txBody>
                    <a:bodyPr/>
                    <a:lstStyle/>
                    <a:p>
                      <a:pPr algn="ctr" fontAlgn="base"/>
                      <a:r>
                        <a:rPr lang="en-US" sz="2200" b="0" i="0">
                          <a:solidFill>
                            <a:srgbClr val="000000"/>
                          </a:solidFill>
                          <a:effectLst/>
                          <a:latin typeface="Avenir Next LT Pro"/>
                        </a:rPr>
                        <a:t>3</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1976499551"/>
                  </a:ext>
                </a:extLst>
              </a:tr>
              <a:tr h="838200">
                <a:tc>
                  <a:txBody>
                    <a:bodyPr/>
                    <a:lstStyle/>
                    <a:p>
                      <a:pPr algn="ctr" fontAlgn="base"/>
                      <a:r>
                        <a:rPr lang="en-US" sz="2200" b="0" i="0">
                          <a:solidFill>
                            <a:srgbClr val="000000"/>
                          </a:solidFill>
                          <a:effectLst/>
                          <a:latin typeface="Avenir Next LT Pro"/>
                        </a:rPr>
                        <a:t>2</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extLst>
                  <a:ext uri="{0D108BD9-81ED-4DB2-BD59-A6C34878D82A}">
                    <a16:rowId xmlns:a16="http://schemas.microsoft.com/office/drawing/2014/main" val="2905317358"/>
                  </a:ext>
                </a:extLst>
              </a:tr>
              <a:tr h="838200">
                <a:tc>
                  <a:txBody>
                    <a:bodyPr/>
                    <a:lstStyle/>
                    <a:p>
                      <a:pPr algn="ctr" fontAlgn="base"/>
                      <a:r>
                        <a:rPr lang="en-US" sz="2200" b="0" i="0">
                          <a:solidFill>
                            <a:srgbClr val="000000"/>
                          </a:solidFill>
                          <a:effectLst/>
                          <a:latin typeface="Avenir Next LT Pro"/>
                        </a:rPr>
                        <a:t>1</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extLst>
                  <a:ext uri="{0D108BD9-81ED-4DB2-BD59-A6C34878D82A}">
                    <a16:rowId xmlns:a16="http://schemas.microsoft.com/office/drawing/2014/main" val="727686934"/>
                  </a:ext>
                </a:extLst>
              </a:tr>
              <a:tr h="838200">
                <a:tc>
                  <a:txBody>
                    <a:bodyPr/>
                    <a:lstStyle/>
                    <a:p>
                      <a:pPr algn="ctr" fontAlgn="auto"/>
                      <a:endParaRPr lang="en-US" sz="2200" b="0"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1</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2</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3</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5</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1223841"/>
                  </a:ext>
                </a:extLst>
              </a:tr>
            </a:tbl>
          </a:graphicData>
        </a:graphic>
      </p:graphicFrame>
      <p:sp>
        <p:nvSpPr>
          <p:cNvPr id="5" name="TextBox 9">
            <a:extLst>
              <a:ext uri="{FF2B5EF4-FFF2-40B4-BE49-F238E27FC236}">
                <a16:creationId xmlns:a16="http://schemas.microsoft.com/office/drawing/2014/main" id="{4648D0F4-D404-28C6-EC1E-C035D3C502D6}"/>
              </a:ext>
            </a:extLst>
          </p:cNvPr>
          <p:cNvSpPr txBox="1"/>
          <p:nvPr/>
        </p:nvSpPr>
        <p:spPr>
          <a:xfrm rot="16200000">
            <a:off x="4300405" y="3513973"/>
            <a:ext cx="5029199"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ptos Light" panose="020B0004020202020204" pitchFamily="34" charset="0"/>
              </a:rPr>
              <a:t>Likelihood</a:t>
            </a:r>
          </a:p>
        </p:txBody>
      </p:sp>
      <p:sp>
        <p:nvSpPr>
          <p:cNvPr id="6" name="TextBox 7">
            <a:extLst>
              <a:ext uri="{FF2B5EF4-FFF2-40B4-BE49-F238E27FC236}">
                <a16:creationId xmlns:a16="http://schemas.microsoft.com/office/drawing/2014/main" id="{E793A51F-9797-FBB8-F2E0-0F72434071AD}"/>
              </a:ext>
            </a:extLst>
          </p:cNvPr>
          <p:cNvSpPr txBox="1"/>
          <p:nvPr/>
        </p:nvSpPr>
        <p:spPr>
          <a:xfrm>
            <a:off x="7072797" y="6269126"/>
            <a:ext cx="5029200"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ptos Light" panose="020B0004020202020204" pitchFamily="34" charset="0"/>
              </a:rPr>
              <a:t>Consequences</a:t>
            </a:r>
          </a:p>
        </p:txBody>
      </p:sp>
      <p:sp>
        <p:nvSpPr>
          <p:cNvPr id="8" name="TextBox 7">
            <a:extLst>
              <a:ext uri="{FF2B5EF4-FFF2-40B4-BE49-F238E27FC236}">
                <a16:creationId xmlns:a16="http://schemas.microsoft.com/office/drawing/2014/main" id="{C228A61E-3709-E0FC-38B5-3DBA2321BE6D}"/>
              </a:ext>
            </a:extLst>
          </p:cNvPr>
          <p:cNvSpPr txBox="1"/>
          <p:nvPr/>
        </p:nvSpPr>
        <p:spPr>
          <a:xfrm>
            <a:off x="11341366" y="3094182"/>
            <a:ext cx="662940" cy="430887"/>
          </a:xfrm>
          <a:prstGeom prst="rect">
            <a:avLst/>
          </a:prstGeom>
          <a:noFill/>
        </p:spPr>
        <p:txBody>
          <a:bodyPr wrap="square">
            <a:spAutoFit/>
          </a:bodyPr>
          <a:lstStyle/>
          <a:p>
            <a:pPr algn="ctr" fontAlgn="auto"/>
            <a:r>
              <a:rPr lang="en-US" sz="2200" b="1" i="0">
                <a:solidFill>
                  <a:schemeClr val="tx1">
                    <a:lumMod val="65000"/>
                    <a:lumOff val="35000"/>
                  </a:schemeClr>
                </a:solidFill>
                <a:effectLst/>
                <a:latin typeface="Avenir Next LT Pro"/>
              </a:rPr>
              <a:t>R2</a:t>
            </a:r>
            <a:endParaRPr lang="en-US" sz="2200" b="1" i="0">
              <a:solidFill>
                <a:schemeClr val="tx1">
                  <a:lumMod val="65000"/>
                  <a:lumOff val="35000"/>
                </a:schemeClr>
              </a:solidFill>
              <a:effectLst/>
              <a:latin typeface="Avenir Next LT Pro" panose="020B0504020202020204" pitchFamily="34" charset="0"/>
            </a:endParaRPr>
          </a:p>
        </p:txBody>
      </p:sp>
      <p:sp>
        <p:nvSpPr>
          <p:cNvPr id="9" name="TextBox 8">
            <a:extLst>
              <a:ext uri="{FF2B5EF4-FFF2-40B4-BE49-F238E27FC236}">
                <a16:creationId xmlns:a16="http://schemas.microsoft.com/office/drawing/2014/main" id="{500641BB-47C9-8091-A66D-A2BB70EB9B05}"/>
              </a:ext>
            </a:extLst>
          </p:cNvPr>
          <p:cNvSpPr txBox="1"/>
          <p:nvPr/>
        </p:nvSpPr>
        <p:spPr>
          <a:xfrm>
            <a:off x="11341366" y="3094181"/>
            <a:ext cx="662940" cy="430887"/>
          </a:xfrm>
          <a:prstGeom prst="rect">
            <a:avLst/>
          </a:prstGeom>
          <a:noFill/>
        </p:spPr>
        <p:txBody>
          <a:bodyPr wrap="square">
            <a:spAutoFit/>
          </a:bodyPr>
          <a:lstStyle/>
          <a:p>
            <a:pPr algn="ctr" fontAlgn="auto"/>
            <a:r>
              <a:rPr lang="en-US" sz="2200" b="1" i="0">
                <a:solidFill>
                  <a:srgbClr val="000000"/>
                </a:solidFill>
                <a:effectLst/>
                <a:latin typeface="Avenir Next LT Pro"/>
              </a:rPr>
              <a:t>R2</a:t>
            </a:r>
            <a:endParaRPr lang="en-US" sz="2200" b="1" i="0">
              <a:solidFill>
                <a:srgbClr val="000000"/>
              </a:solidFill>
              <a:effectLst/>
              <a:latin typeface="Avenir Next LT Pro" panose="020B0504020202020204" pitchFamily="34" charset="0"/>
            </a:endParaRPr>
          </a:p>
        </p:txBody>
      </p:sp>
    </p:spTree>
    <p:extLst>
      <p:ext uri="{BB962C8B-B14F-4D97-AF65-F5344CB8AC3E}">
        <p14:creationId xmlns:p14="http://schemas.microsoft.com/office/powerpoint/2010/main" val="17081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1.11111E-6 L -0.27565 0.11805 " pathEditMode="relative" rAng="0" ptsTypes="AA">
                                      <p:cBhvr>
                                        <p:cTn id="6" dur="2000" fill="hold"/>
                                        <p:tgtEl>
                                          <p:spTgt spid="9"/>
                                        </p:tgtEl>
                                        <p:attrNameLst>
                                          <p:attrName>ppt_x</p:attrName>
                                          <p:attrName>ppt_y</p:attrName>
                                        </p:attrNameLst>
                                      </p:cBhvr>
                                      <p:rCtr x="-13789" y="5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3A4D-5745-93C9-59DE-32823AA89FE5}"/>
              </a:ext>
            </a:extLst>
          </p:cNvPr>
          <p:cNvSpPr>
            <a:spLocks noGrp="1"/>
          </p:cNvSpPr>
          <p:nvPr>
            <p:ph type="title"/>
          </p:nvPr>
        </p:nvSpPr>
        <p:spPr>
          <a:xfrm>
            <a:off x="187694" y="365125"/>
            <a:ext cx="11166106" cy="1325563"/>
          </a:xfrm>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Risk management</a:t>
            </a:r>
            <a:endParaRPr lang="en-US"/>
          </a:p>
        </p:txBody>
      </p:sp>
      <p:sp>
        <p:nvSpPr>
          <p:cNvPr id="3" name="Content Placeholder 2">
            <a:extLst>
              <a:ext uri="{FF2B5EF4-FFF2-40B4-BE49-F238E27FC236}">
                <a16:creationId xmlns:a16="http://schemas.microsoft.com/office/drawing/2014/main" id="{129BC45E-5363-B2FD-B01C-00815C889CA3}"/>
              </a:ext>
            </a:extLst>
          </p:cNvPr>
          <p:cNvSpPr>
            <a:spLocks noGrp="1"/>
          </p:cNvSpPr>
          <p:nvPr>
            <p:ph idx="1"/>
          </p:nvPr>
        </p:nvSpPr>
        <p:spPr>
          <a:xfrm>
            <a:off x="187694" y="1381225"/>
            <a:ext cx="6140918" cy="5119327"/>
          </a:xfrm>
        </p:spPr>
        <p:txBody>
          <a:bodyPr vert="horz" lIns="91440" tIns="45720" rIns="91440" bIns="45720" rtlCol="0" anchor="t">
            <a:normAutofit/>
          </a:bodyPr>
          <a:lstStyle/>
          <a:p>
            <a:r>
              <a:rPr lang="en-US"/>
              <a:t>Risk 3: Deformation of Planting Subsystem Frame</a:t>
            </a:r>
          </a:p>
          <a:p>
            <a:pPr lvl="1"/>
            <a:r>
              <a:rPr lang="en-US" b="1"/>
              <a:t>Mitigation:</a:t>
            </a:r>
            <a:r>
              <a:rPr lang="en-US"/>
              <a:t> Transition from a wood to a metal frame</a:t>
            </a:r>
          </a:p>
          <a:p>
            <a:endParaRPr lang="en-US" sz="1800"/>
          </a:p>
        </p:txBody>
      </p:sp>
      <p:graphicFrame>
        <p:nvGraphicFramePr>
          <p:cNvPr id="4" name="Content Placeholder 4">
            <a:extLst>
              <a:ext uri="{FF2B5EF4-FFF2-40B4-BE49-F238E27FC236}">
                <a16:creationId xmlns:a16="http://schemas.microsoft.com/office/drawing/2014/main" id="{DE990853-8BD6-0BC7-44F0-16E3381B4B32}"/>
              </a:ext>
            </a:extLst>
          </p:cNvPr>
          <p:cNvGraphicFramePr>
            <a:graphicFrameLocks/>
          </p:cNvGraphicFramePr>
          <p:nvPr>
            <p:extLst>
              <p:ext uri="{D42A27DB-BD31-4B8C-83A1-F6EECF244321}">
                <p14:modId xmlns:p14="http://schemas.microsoft.com/office/powerpoint/2010/main" val="3695852916"/>
              </p:ext>
            </p:extLst>
          </p:nvPr>
        </p:nvGraphicFramePr>
        <p:xfrm>
          <a:off x="7072797" y="1184040"/>
          <a:ext cx="5029200" cy="5029200"/>
        </p:xfrm>
        <a:graphic>
          <a:graphicData uri="http://schemas.openxmlformats.org/drawingml/2006/table">
            <a:tbl>
              <a:tblPr bandRow="1">
                <a:tableStyleId>{5C22544A-7EE6-4342-B048-85BDC9FD1C3A}</a:tableStyleId>
              </a:tblPr>
              <a:tblGrid>
                <a:gridCol w="838200">
                  <a:extLst>
                    <a:ext uri="{9D8B030D-6E8A-4147-A177-3AD203B41FA5}">
                      <a16:colId xmlns:a16="http://schemas.microsoft.com/office/drawing/2014/main" val="1810772061"/>
                    </a:ext>
                  </a:extLst>
                </a:gridCol>
                <a:gridCol w="838200">
                  <a:extLst>
                    <a:ext uri="{9D8B030D-6E8A-4147-A177-3AD203B41FA5}">
                      <a16:colId xmlns:a16="http://schemas.microsoft.com/office/drawing/2014/main" val="1928552764"/>
                    </a:ext>
                  </a:extLst>
                </a:gridCol>
                <a:gridCol w="838200">
                  <a:extLst>
                    <a:ext uri="{9D8B030D-6E8A-4147-A177-3AD203B41FA5}">
                      <a16:colId xmlns:a16="http://schemas.microsoft.com/office/drawing/2014/main" val="2570641291"/>
                    </a:ext>
                  </a:extLst>
                </a:gridCol>
                <a:gridCol w="838200">
                  <a:extLst>
                    <a:ext uri="{9D8B030D-6E8A-4147-A177-3AD203B41FA5}">
                      <a16:colId xmlns:a16="http://schemas.microsoft.com/office/drawing/2014/main" val="1152509748"/>
                    </a:ext>
                  </a:extLst>
                </a:gridCol>
                <a:gridCol w="838200">
                  <a:extLst>
                    <a:ext uri="{9D8B030D-6E8A-4147-A177-3AD203B41FA5}">
                      <a16:colId xmlns:a16="http://schemas.microsoft.com/office/drawing/2014/main" val="203177741"/>
                    </a:ext>
                  </a:extLst>
                </a:gridCol>
                <a:gridCol w="838200">
                  <a:extLst>
                    <a:ext uri="{9D8B030D-6E8A-4147-A177-3AD203B41FA5}">
                      <a16:colId xmlns:a16="http://schemas.microsoft.com/office/drawing/2014/main" val="2442442759"/>
                    </a:ext>
                  </a:extLst>
                </a:gridCol>
              </a:tblGrid>
              <a:tr h="838200">
                <a:tc>
                  <a:txBody>
                    <a:bodyPr/>
                    <a:lstStyle/>
                    <a:p>
                      <a:pPr algn="ctr" fontAlgn="base"/>
                      <a:r>
                        <a:rPr lang="en-US" sz="2200" b="0" i="0">
                          <a:solidFill>
                            <a:srgbClr val="000000"/>
                          </a:solidFill>
                          <a:effectLst/>
                          <a:latin typeface="Avenir Next LT Pro"/>
                        </a:rPr>
                        <a:t>5</a:t>
                      </a:r>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3420711095"/>
                  </a:ext>
                </a:extLst>
              </a:tr>
              <a:tr h="838200">
                <a:tc>
                  <a:txBody>
                    <a:bodyPr/>
                    <a:lstStyle/>
                    <a:p>
                      <a:pPr algn="ctr" fontAlgn="base"/>
                      <a:r>
                        <a:rPr lang="en-US" sz="2200" b="0" i="0">
                          <a:solidFill>
                            <a:srgbClr val="000000"/>
                          </a:solidFill>
                          <a:effectLst/>
                          <a:latin typeface="Avenir Next LT Pro"/>
                        </a:rPr>
                        <a:t>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3462728392"/>
                  </a:ext>
                </a:extLst>
              </a:tr>
              <a:tr h="838200">
                <a:tc>
                  <a:txBody>
                    <a:bodyPr/>
                    <a:lstStyle/>
                    <a:p>
                      <a:pPr algn="ctr" fontAlgn="base"/>
                      <a:r>
                        <a:rPr lang="en-US" sz="2200" b="0" i="0">
                          <a:solidFill>
                            <a:srgbClr val="000000"/>
                          </a:solidFill>
                          <a:effectLst/>
                          <a:latin typeface="Avenir Next LT Pro"/>
                        </a:rPr>
                        <a:t>3</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1976499551"/>
                  </a:ext>
                </a:extLst>
              </a:tr>
              <a:tr h="838200">
                <a:tc>
                  <a:txBody>
                    <a:bodyPr/>
                    <a:lstStyle/>
                    <a:p>
                      <a:pPr algn="ctr" fontAlgn="base"/>
                      <a:r>
                        <a:rPr lang="en-US" sz="2200" b="0" i="0">
                          <a:solidFill>
                            <a:srgbClr val="000000"/>
                          </a:solidFill>
                          <a:effectLst/>
                          <a:latin typeface="Avenir Next LT Pro"/>
                        </a:rPr>
                        <a:t>2</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extLst>
                  <a:ext uri="{0D108BD9-81ED-4DB2-BD59-A6C34878D82A}">
                    <a16:rowId xmlns:a16="http://schemas.microsoft.com/office/drawing/2014/main" val="2905317358"/>
                  </a:ext>
                </a:extLst>
              </a:tr>
              <a:tr h="838200">
                <a:tc>
                  <a:txBody>
                    <a:bodyPr/>
                    <a:lstStyle/>
                    <a:p>
                      <a:pPr algn="ctr" fontAlgn="base"/>
                      <a:r>
                        <a:rPr lang="en-US" sz="2200" b="0" i="0">
                          <a:solidFill>
                            <a:srgbClr val="000000"/>
                          </a:solidFill>
                          <a:effectLst/>
                          <a:latin typeface="Avenir Next LT Pro"/>
                        </a:rPr>
                        <a:t>1</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extLst>
                  <a:ext uri="{0D108BD9-81ED-4DB2-BD59-A6C34878D82A}">
                    <a16:rowId xmlns:a16="http://schemas.microsoft.com/office/drawing/2014/main" val="727686934"/>
                  </a:ext>
                </a:extLst>
              </a:tr>
              <a:tr h="838200">
                <a:tc>
                  <a:txBody>
                    <a:bodyPr/>
                    <a:lstStyle/>
                    <a:p>
                      <a:pPr algn="ctr" fontAlgn="auto"/>
                      <a:endParaRPr lang="en-US" sz="2200" b="0"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1</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2</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3</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5</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1223841"/>
                  </a:ext>
                </a:extLst>
              </a:tr>
            </a:tbl>
          </a:graphicData>
        </a:graphic>
      </p:graphicFrame>
      <p:sp>
        <p:nvSpPr>
          <p:cNvPr id="5" name="TextBox 9">
            <a:extLst>
              <a:ext uri="{FF2B5EF4-FFF2-40B4-BE49-F238E27FC236}">
                <a16:creationId xmlns:a16="http://schemas.microsoft.com/office/drawing/2014/main" id="{4648D0F4-D404-28C6-EC1E-C035D3C502D6}"/>
              </a:ext>
            </a:extLst>
          </p:cNvPr>
          <p:cNvSpPr txBox="1"/>
          <p:nvPr/>
        </p:nvSpPr>
        <p:spPr>
          <a:xfrm rot="16200000">
            <a:off x="4300405" y="3513973"/>
            <a:ext cx="5029199"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ptos Light" panose="020B0004020202020204" pitchFamily="34" charset="0"/>
              </a:rPr>
              <a:t>Likelihood</a:t>
            </a:r>
          </a:p>
        </p:txBody>
      </p:sp>
      <p:sp>
        <p:nvSpPr>
          <p:cNvPr id="6" name="TextBox 7">
            <a:extLst>
              <a:ext uri="{FF2B5EF4-FFF2-40B4-BE49-F238E27FC236}">
                <a16:creationId xmlns:a16="http://schemas.microsoft.com/office/drawing/2014/main" id="{E793A51F-9797-FBB8-F2E0-0F72434071AD}"/>
              </a:ext>
            </a:extLst>
          </p:cNvPr>
          <p:cNvSpPr txBox="1"/>
          <p:nvPr/>
        </p:nvSpPr>
        <p:spPr>
          <a:xfrm>
            <a:off x="7072797" y="6269126"/>
            <a:ext cx="5029200"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ptos Light" panose="020B0004020202020204" pitchFamily="34" charset="0"/>
              </a:rPr>
              <a:t>Consequences</a:t>
            </a:r>
          </a:p>
        </p:txBody>
      </p:sp>
      <p:sp>
        <p:nvSpPr>
          <p:cNvPr id="8" name="TextBox 7">
            <a:extLst>
              <a:ext uri="{FF2B5EF4-FFF2-40B4-BE49-F238E27FC236}">
                <a16:creationId xmlns:a16="http://schemas.microsoft.com/office/drawing/2014/main" id="{AB720732-1C19-922A-5A60-5112ED0BC047}"/>
              </a:ext>
            </a:extLst>
          </p:cNvPr>
          <p:cNvSpPr txBox="1"/>
          <p:nvPr/>
        </p:nvSpPr>
        <p:spPr>
          <a:xfrm>
            <a:off x="11341366" y="3940888"/>
            <a:ext cx="662940" cy="430887"/>
          </a:xfrm>
          <a:prstGeom prst="rect">
            <a:avLst/>
          </a:prstGeom>
          <a:noFill/>
        </p:spPr>
        <p:txBody>
          <a:bodyPr wrap="square">
            <a:spAutoFit/>
          </a:bodyPr>
          <a:lstStyle/>
          <a:p>
            <a:pPr algn="ctr" fontAlgn="auto"/>
            <a:r>
              <a:rPr lang="en-US" sz="2200" b="1" i="0">
                <a:solidFill>
                  <a:schemeClr val="tx1">
                    <a:lumMod val="65000"/>
                    <a:lumOff val="35000"/>
                  </a:schemeClr>
                </a:solidFill>
                <a:effectLst/>
                <a:latin typeface="Avenir Next LT Pro"/>
              </a:rPr>
              <a:t>R3</a:t>
            </a:r>
            <a:endParaRPr lang="en-US" sz="2200" b="1" i="0">
              <a:solidFill>
                <a:schemeClr val="tx1">
                  <a:lumMod val="65000"/>
                  <a:lumOff val="35000"/>
                </a:schemeClr>
              </a:solidFill>
              <a:effectLst/>
              <a:latin typeface="Avenir Next LT Pro" panose="020B0504020202020204" pitchFamily="34" charset="0"/>
            </a:endParaRPr>
          </a:p>
        </p:txBody>
      </p:sp>
      <p:sp>
        <p:nvSpPr>
          <p:cNvPr id="9" name="TextBox 8">
            <a:extLst>
              <a:ext uri="{FF2B5EF4-FFF2-40B4-BE49-F238E27FC236}">
                <a16:creationId xmlns:a16="http://schemas.microsoft.com/office/drawing/2014/main" id="{6882E4B1-9B5D-0D76-C4C4-E3AEC81C9C4C}"/>
              </a:ext>
            </a:extLst>
          </p:cNvPr>
          <p:cNvSpPr txBox="1"/>
          <p:nvPr/>
        </p:nvSpPr>
        <p:spPr>
          <a:xfrm>
            <a:off x="11341366" y="3940887"/>
            <a:ext cx="662940" cy="430887"/>
          </a:xfrm>
          <a:prstGeom prst="rect">
            <a:avLst/>
          </a:prstGeom>
          <a:noFill/>
        </p:spPr>
        <p:txBody>
          <a:bodyPr wrap="square">
            <a:spAutoFit/>
          </a:bodyPr>
          <a:lstStyle/>
          <a:p>
            <a:pPr algn="ctr" fontAlgn="auto"/>
            <a:r>
              <a:rPr lang="en-US" sz="2200" b="1" i="0">
                <a:solidFill>
                  <a:srgbClr val="000000"/>
                </a:solidFill>
                <a:effectLst/>
                <a:latin typeface="Avenir Next LT Pro"/>
              </a:rPr>
              <a:t>R3</a:t>
            </a:r>
            <a:endParaRPr lang="en-US" sz="2200" b="1" i="0">
              <a:solidFill>
                <a:srgbClr val="000000"/>
              </a:solidFill>
              <a:effectLst/>
              <a:latin typeface="Avenir Next LT Pro" panose="020B0504020202020204" pitchFamily="34" charset="0"/>
            </a:endParaRPr>
          </a:p>
        </p:txBody>
      </p:sp>
    </p:spTree>
    <p:extLst>
      <p:ext uri="{BB962C8B-B14F-4D97-AF65-F5344CB8AC3E}">
        <p14:creationId xmlns:p14="http://schemas.microsoft.com/office/powerpoint/2010/main" val="379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1.48148E-6 L -0.20586 0.12106 " pathEditMode="relative" rAng="0" ptsTypes="AA">
                                      <p:cBhvr>
                                        <p:cTn id="6" dur="2000" fill="hold"/>
                                        <p:tgtEl>
                                          <p:spTgt spid="9"/>
                                        </p:tgtEl>
                                        <p:attrNameLst>
                                          <p:attrName>ppt_x</p:attrName>
                                          <p:attrName>ppt_y</p:attrName>
                                        </p:attrNameLst>
                                      </p:cBhvr>
                                      <p:rCtr x="-10299" y="6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3A4D-5745-93C9-59DE-32823AA89FE5}"/>
              </a:ext>
            </a:extLst>
          </p:cNvPr>
          <p:cNvSpPr>
            <a:spLocks noGrp="1"/>
          </p:cNvSpPr>
          <p:nvPr>
            <p:ph type="title"/>
          </p:nvPr>
        </p:nvSpPr>
        <p:spPr>
          <a:xfrm>
            <a:off x="187694" y="365125"/>
            <a:ext cx="11166106" cy="1325563"/>
          </a:xfrm>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Risk management</a:t>
            </a:r>
            <a:endParaRPr lang="en-US"/>
          </a:p>
        </p:txBody>
      </p:sp>
      <p:sp>
        <p:nvSpPr>
          <p:cNvPr id="3" name="Content Placeholder 2">
            <a:extLst>
              <a:ext uri="{FF2B5EF4-FFF2-40B4-BE49-F238E27FC236}">
                <a16:creationId xmlns:a16="http://schemas.microsoft.com/office/drawing/2014/main" id="{129BC45E-5363-B2FD-B01C-00815C889CA3}"/>
              </a:ext>
            </a:extLst>
          </p:cNvPr>
          <p:cNvSpPr>
            <a:spLocks noGrp="1"/>
          </p:cNvSpPr>
          <p:nvPr>
            <p:ph idx="1"/>
          </p:nvPr>
        </p:nvSpPr>
        <p:spPr>
          <a:xfrm>
            <a:off x="187694" y="1381225"/>
            <a:ext cx="6140918" cy="5119327"/>
          </a:xfrm>
        </p:spPr>
        <p:txBody>
          <a:bodyPr vert="horz" lIns="91440" tIns="45720" rIns="91440" bIns="45720" rtlCol="0" anchor="t">
            <a:normAutofit/>
          </a:bodyPr>
          <a:lstStyle/>
          <a:p>
            <a:r>
              <a:rPr lang="en-US"/>
              <a:t>Risk 4:  Lack of access to Warthog and Testing Locations</a:t>
            </a:r>
          </a:p>
          <a:p>
            <a:pPr lvl="1"/>
            <a:r>
              <a:rPr lang="en-US" b="1"/>
              <a:t>Mitigation:</a:t>
            </a:r>
            <a:r>
              <a:rPr lang="en-US"/>
              <a:t> Acquire set-in-stone dates and locations for testing from early discussions with the Kantor Lab</a:t>
            </a:r>
          </a:p>
          <a:p>
            <a:endParaRPr lang="en-US" sz="1800"/>
          </a:p>
        </p:txBody>
      </p:sp>
      <p:graphicFrame>
        <p:nvGraphicFramePr>
          <p:cNvPr id="4" name="Content Placeholder 4">
            <a:extLst>
              <a:ext uri="{FF2B5EF4-FFF2-40B4-BE49-F238E27FC236}">
                <a16:creationId xmlns:a16="http://schemas.microsoft.com/office/drawing/2014/main" id="{DE990853-8BD6-0BC7-44F0-16E3381B4B32}"/>
              </a:ext>
            </a:extLst>
          </p:cNvPr>
          <p:cNvGraphicFramePr>
            <a:graphicFrameLocks/>
          </p:cNvGraphicFramePr>
          <p:nvPr>
            <p:extLst>
              <p:ext uri="{D42A27DB-BD31-4B8C-83A1-F6EECF244321}">
                <p14:modId xmlns:p14="http://schemas.microsoft.com/office/powerpoint/2010/main" val="3997333356"/>
              </p:ext>
            </p:extLst>
          </p:nvPr>
        </p:nvGraphicFramePr>
        <p:xfrm>
          <a:off x="7072797" y="1184040"/>
          <a:ext cx="5029200" cy="5029200"/>
        </p:xfrm>
        <a:graphic>
          <a:graphicData uri="http://schemas.openxmlformats.org/drawingml/2006/table">
            <a:tbl>
              <a:tblPr bandRow="1">
                <a:tableStyleId>{5C22544A-7EE6-4342-B048-85BDC9FD1C3A}</a:tableStyleId>
              </a:tblPr>
              <a:tblGrid>
                <a:gridCol w="838200">
                  <a:extLst>
                    <a:ext uri="{9D8B030D-6E8A-4147-A177-3AD203B41FA5}">
                      <a16:colId xmlns:a16="http://schemas.microsoft.com/office/drawing/2014/main" val="1810772061"/>
                    </a:ext>
                  </a:extLst>
                </a:gridCol>
                <a:gridCol w="838200">
                  <a:extLst>
                    <a:ext uri="{9D8B030D-6E8A-4147-A177-3AD203B41FA5}">
                      <a16:colId xmlns:a16="http://schemas.microsoft.com/office/drawing/2014/main" val="1928552764"/>
                    </a:ext>
                  </a:extLst>
                </a:gridCol>
                <a:gridCol w="838200">
                  <a:extLst>
                    <a:ext uri="{9D8B030D-6E8A-4147-A177-3AD203B41FA5}">
                      <a16:colId xmlns:a16="http://schemas.microsoft.com/office/drawing/2014/main" val="2570641291"/>
                    </a:ext>
                  </a:extLst>
                </a:gridCol>
                <a:gridCol w="838200">
                  <a:extLst>
                    <a:ext uri="{9D8B030D-6E8A-4147-A177-3AD203B41FA5}">
                      <a16:colId xmlns:a16="http://schemas.microsoft.com/office/drawing/2014/main" val="1152509748"/>
                    </a:ext>
                  </a:extLst>
                </a:gridCol>
                <a:gridCol w="838200">
                  <a:extLst>
                    <a:ext uri="{9D8B030D-6E8A-4147-A177-3AD203B41FA5}">
                      <a16:colId xmlns:a16="http://schemas.microsoft.com/office/drawing/2014/main" val="203177741"/>
                    </a:ext>
                  </a:extLst>
                </a:gridCol>
                <a:gridCol w="838200">
                  <a:extLst>
                    <a:ext uri="{9D8B030D-6E8A-4147-A177-3AD203B41FA5}">
                      <a16:colId xmlns:a16="http://schemas.microsoft.com/office/drawing/2014/main" val="2442442759"/>
                    </a:ext>
                  </a:extLst>
                </a:gridCol>
              </a:tblGrid>
              <a:tr h="838200">
                <a:tc>
                  <a:txBody>
                    <a:bodyPr/>
                    <a:lstStyle/>
                    <a:p>
                      <a:pPr algn="ctr" fontAlgn="base"/>
                      <a:r>
                        <a:rPr lang="en-US" sz="2200" b="0" i="0">
                          <a:solidFill>
                            <a:srgbClr val="000000"/>
                          </a:solidFill>
                          <a:effectLst/>
                          <a:latin typeface="Avenir Next LT Pro"/>
                        </a:rPr>
                        <a:t>5</a:t>
                      </a:r>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3420711095"/>
                  </a:ext>
                </a:extLst>
              </a:tr>
              <a:tr h="838200">
                <a:tc>
                  <a:txBody>
                    <a:bodyPr/>
                    <a:lstStyle/>
                    <a:p>
                      <a:pPr algn="ctr" fontAlgn="base"/>
                      <a:r>
                        <a:rPr lang="en-US" sz="2200" b="0" i="0">
                          <a:solidFill>
                            <a:srgbClr val="000000"/>
                          </a:solidFill>
                          <a:effectLst/>
                          <a:latin typeface="Avenir Next LT Pro"/>
                        </a:rPr>
                        <a:t>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3462728392"/>
                  </a:ext>
                </a:extLst>
              </a:tr>
              <a:tr h="838200">
                <a:tc>
                  <a:txBody>
                    <a:bodyPr/>
                    <a:lstStyle/>
                    <a:p>
                      <a:pPr algn="ctr" fontAlgn="base"/>
                      <a:r>
                        <a:rPr lang="en-US" sz="2200" b="0" i="0">
                          <a:solidFill>
                            <a:srgbClr val="000000"/>
                          </a:solidFill>
                          <a:effectLst/>
                          <a:latin typeface="Avenir Next LT Pro"/>
                        </a:rPr>
                        <a:t>3</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1976499551"/>
                  </a:ext>
                </a:extLst>
              </a:tr>
              <a:tr h="838200">
                <a:tc>
                  <a:txBody>
                    <a:bodyPr/>
                    <a:lstStyle/>
                    <a:p>
                      <a:pPr algn="ctr" fontAlgn="base"/>
                      <a:r>
                        <a:rPr lang="en-US" sz="2200" b="0" i="0">
                          <a:solidFill>
                            <a:srgbClr val="000000"/>
                          </a:solidFill>
                          <a:effectLst/>
                          <a:latin typeface="Avenir Next LT Pro"/>
                        </a:rPr>
                        <a:t>2</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extLst>
                  <a:ext uri="{0D108BD9-81ED-4DB2-BD59-A6C34878D82A}">
                    <a16:rowId xmlns:a16="http://schemas.microsoft.com/office/drawing/2014/main" val="2905317358"/>
                  </a:ext>
                </a:extLst>
              </a:tr>
              <a:tr h="838200">
                <a:tc>
                  <a:txBody>
                    <a:bodyPr/>
                    <a:lstStyle/>
                    <a:p>
                      <a:pPr algn="ctr" fontAlgn="base"/>
                      <a:r>
                        <a:rPr lang="en-US" sz="2200" b="0" i="0">
                          <a:solidFill>
                            <a:srgbClr val="000000"/>
                          </a:solidFill>
                          <a:effectLst/>
                          <a:latin typeface="Avenir Next LT Pro"/>
                        </a:rPr>
                        <a:t>1</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extLst>
                  <a:ext uri="{0D108BD9-81ED-4DB2-BD59-A6C34878D82A}">
                    <a16:rowId xmlns:a16="http://schemas.microsoft.com/office/drawing/2014/main" val="727686934"/>
                  </a:ext>
                </a:extLst>
              </a:tr>
              <a:tr h="838200">
                <a:tc>
                  <a:txBody>
                    <a:bodyPr/>
                    <a:lstStyle/>
                    <a:p>
                      <a:pPr algn="ctr" fontAlgn="auto"/>
                      <a:endParaRPr lang="en-US" sz="2200" b="0"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1</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2</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3</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5</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1223841"/>
                  </a:ext>
                </a:extLst>
              </a:tr>
            </a:tbl>
          </a:graphicData>
        </a:graphic>
      </p:graphicFrame>
      <p:sp>
        <p:nvSpPr>
          <p:cNvPr id="5" name="TextBox 9">
            <a:extLst>
              <a:ext uri="{FF2B5EF4-FFF2-40B4-BE49-F238E27FC236}">
                <a16:creationId xmlns:a16="http://schemas.microsoft.com/office/drawing/2014/main" id="{4648D0F4-D404-28C6-EC1E-C035D3C502D6}"/>
              </a:ext>
            </a:extLst>
          </p:cNvPr>
          <p:cNvSpPr txBox="1"/>
          <p:nvPr/>
        </p:nvSpPr>
        <p:spPr>
          <a:xfrm rot="16200000">
            <a:off x="4300405" y="3513973"/>
            <a:ext cx="5029199"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ptos Light" panose="020B0004020202020204" pitchFamily="34" charset="0"/>
              </a:rPr>
              <a:t>Likelihood</a:t>
            </a:r>
          </a:p>
        </p:txBody>
      </p:sp>
      <p:sp>
        <p:nvSpPr>
          <p:cNvPr id="6" name="TextBox 7">
            <a:extLst>
              <a:ext uri="{FF2B5EF4-FFF2-40B4-BE49-F238E27FC236}">
                <a16:creationId xmlns:a16="http://schemas.microsoft.com/office/drawing/2014/main" id="{E793A51F-9797-FBB8-F2E0-0F72434071AD}"/>
              </a:ext>
            </a:extLst>
          </p:cNvPr>
          <p:cNvSpPr txBox="1"/>
          <p:nvPr/>
        </p:nvSpPr>
        <p:spPr>
          <a:xfrm>
            <a:off x="7072797" y="6269126"/>
            <a:ext cx="5029200"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ptos Light" panose="020B0004020202020204" pitchFamily="34" charset="0"/>
              </a:rPr>
              <a:t>Consequences</a:t>
            </a:r>
          </a:p>
        </p:txBody>
      </p:sp>
      <p:sp>
        <p:nvSpPr>
          <p:cNvPr id="8" name="TextBox 7">
            <a:extLst>
              <a:ext uri="{FF2B5EF4-FFF2-40B4-BE49-F238E27FC236}">
                <a16:creationId xmlns:a16="http://schemas.microsoft.com/office/drawing/2014/main" id="{C3AA9E87-386E-D681-92DA-8AF640B59214}"/>
              </a:ext>
            </a:extLst>
          </p:cNvPr>
          <p:cNvSpPr txBox="1"/>
          <p:nvPr/>
        </p:nvSpPr>
        <p:spPr>
          <a:xfrm>
            <a:off x="11353800" y="3070118"/>
            <a:ext cx="662940" cy="430887"/>
          </a:xfrm>
          <a:prstGeom prst="rect">
            <a:avLst/>
          </a:prstGeom>
          <a:noFill/>
        </p:spPr>
        <p:txBody>
          <a:bodyPr wrap="square">
            <a:spAutoFit/>
          </a:bodyPr>
          <a:lstStyle/>
          <a:p>
            <a:pPr algn="ctr" fontAlgn="auto"/>
            <a:r>
              <a:rPr lang="en-US" sz="2200" b="1" i="0">
                <a:solidFill>
                  <a:schemeClr val="tx1">
                    <a:lumMod val="65000"/>
                    <a:lumOff val="35000"/>
                  </a:schemeClr>
                </a:solidFill>
                <a:effectLst/>
                <a:latin typeface="Avenir Next LT Pro"/>
              </a:rPr>
              <a:t>R4</a:t>
            </a:r>
            <a:endParaRPr lang="en-US" sz="2200" b="1" i="0">
              <a:solidFill>
                <a:schemeClr val="tx1">
                  <a:lumMod val="65000"/>
                  <a:lumOff val="35000"/>
                </a:schemeClr>
              </a:solidFill>
              <a:effectLst/>
              <a:latin typeface="Avenir Next LT Pro" panose="020B0504020202020204" pitchFamily="34" charset="0"/>
            </a:endParaRPr>
          </a:p>
        </p:txBody>
      </p:sp>
      <p:sp>
        <p:nvSpPr>
          <p:cNvPr id="10" name="TextBox 9">
            <a:extLst>
              <a:ext uri="{FF2B5EF4-FFF2-40B4-BE49-F238E27FC236}">
                <a16:creationId xmlns:a16="http://schemas.microsoft.com/office/drawing/2014/main" id="{ACB405D1-129E-CB26-FCC8-E0E3F4E97C52}"/>
              </a:ext>
            </a:extLst>
          </p:cNvPr>
          <p:cNvSpPr txBox="1"/>
          <p:nvPr/>
        </p:nvSpPr>
        <p:spPr>
          <a:xfrm>
            <a:off x="11353800" y="3070117"/>
            <a:ext cx="662940" cy="430887"/>
          </a:xfrm>
          <a:prstGeom prst="rect">
            <a:avLst/>
          </a:prstGeom>
          <a:noFill/>
        </p:spPr>
        <p:txBody>
          <a:bodyPr wrap="square">
            <a:spAutoFit/>
          </a:bodyPr>
          <a:lstStyle/>
          <a:p>
            <a:pPr algn="ctr" fontAlgn="auto"/>
            <a:r>
              <a:rPr lang="en-US" sz="2200" b="1" i="0">
                <a:solidFill>
                  <a:srgbClr val="000000"/>
                </a:solidFill>
                <a:effectLst/>
                <a:latin typeface="Avenir Next LT Pro"/>
              </a:rPr>
              <a:t>R4</a:t>
            </a:r>
            <a:endParaRPr lang="en-US" sz="2200" b="1" i="0">
              <a:solidFill>
                <a:srgbClr val="000000"/>
              </a:solidFill>
              <a:effectLst/>
              <a:latin typeface="Avenir Next LT Pro" panose="020B0504020202020204" pitchFamily="34" charset="0"/>
            </a:endParaRPr>
          </a:p>
        </p:txBody>
      </p:sp>
    </p:spTree>
    <p:extLst>
      <p:ext uri="{BB962C8B-B14F-4D97-AF65-F5344CB8AC3E}">
        <p14:creationId xmlns:p14="http://schemas.microsoft.com/office/powerpoint/2010/main" val="370030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54167E-6 4.81481E-6 L -0.06836 0.24537 " pathEditMode="relative" rAng="0" ptsTypes="AA">
                                      <p:cBhvr>
                                        <p:cTn id="6" dur="2000" fill="hold"/>
                                        <p:tgtEl>
                                          <p:spTgt spid="10"/>
                                        </p:tgtEl>
                                        <p:attrNameLst>
                                          <p:attrName>ppt_x</p:attrName>
                                          <p:attrName>ppt_y</p:attrName>
                                        </p:attrNameLst>
                                      </p:cBhvr>
                                      <p:rCtr x="-3424" y="1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3A4D-5745-93C9-59DE-32823AA89FE5}"/>
              </a:ext>
            </a:extLst>
          </p:cNvPr>
          <p:cNvSpPr>
            <a:spLocks noGrp="1"/>
          </p:cNvSpPr>
          <p:nvPr>
            <p:ph type="title"/>
          </p:nvPr>
        </p:nvSpPr>
        <p:spPr>
          <a:xfrm>
            <a:off x="187694" y="365125"/>
            <a:ext cx="11166106" cy="1325563"/>
          </a:xfrm>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Risk management</a:t>
            </a:r>
            <a:endParaRPr lang="en-US"/>
          </a:p>
        </p:txBody>
      </p:sp>
      <p:sp>
        <p:nvSpPr>
          <p:cNvPr id="3" name="Content Placeholder 2">
            <a:extLst>
              <a:ext uri="{FF2B5EF4-FFF2-40B4-BE49-F238E27FC236}">
                <a16:creationId xmlns:a16="http://schemas.microsoft.com/office/drawing/2014/main" id="{129BC45E-5363-B2FD-B01C-00815C889CA3}"/>
              </a:ext>
            </a:extLst>
          </p:cNvPr>
          <p:cNvSpPr>
            <a:spLocks noGrp="1"/>
          </p:cNvSpPr>
          <p:nvPr>
            <p:ph idx="1"/>
          </p:nvPr>
        </p:nvSpPr>
        <p:spPr>
          <a:xfrm>
            <a:off x="187694" y="1381225"/>
            <a:ext cx="6140918" cy="5119327"/>
          </a:xfrm>
        </p:spPr>
        <p:txBody>
          <a:bodyPr vert="horz" lIns="91440" tIns="45720" rIns="91440" bIns="45720" rtlCol="0" anchor="t">
            <a:normAutofit/>
          </a:bodyPr>
          <a:lstStyle/>
          <a:p>
            <a:r>
              <a:rPr lang="en-US" sz="1800"/>
              <a:t>Risk 1: Dust and debris infiltration</a:t>
            </a:r>
          </a:p>
          <a:p>
            <a:pPr lvl="1"/>
            <a:r>
              <a:rPr lang="en-US" sz="1600" b="1"/>
              <a:t>Mitigation: </a:t>
            </a:r>
            <a:r>
              <a:rPr lang="en-US" sz="1600">
                <a:ea typeface="+mn-lt"/>
                <a:cs typeface="+mn-lt"/>
              </a:rPr>
              <a:t>Design the robot with sealed enclosures and dust-resistant components and using filters or protective covers for critical areas like sensors.</a:t>
            </a:r>
            <a:endParaRPr lang="en-US" sz="1600"/>
          </a:p>
          <a:p>
            <a:r>
              <a:rPr lang="en-US" sz="1800"/>
              <a:t>Risk 2: Auger hits rock under soil surface</a:t>
            </a:r>
          </a:p>
          <a:p>
            <a:pPr lvl="1"/>
            <a:r>
              <a:rPr lang="en-US" sz="1600" b="1"/>
              <a:t>Mitigation: </a:t>
            </a:r>
            <a:r>
              <a:rPr lang="en-US" sz="1600"/>
              <a:t>Equip</a:t>
            </a:r>
            <a:r>
              <a:rPr lang="en-US" sz="1600">
                <a:ea typeface="+mn-lt"/>
                <a:cs typeface="+mn-lt"/>
              </a:rPr>
              <a:t> the auger with a force feedback sensor that detects when it encounters an unusually hard object, automatically stopping or reversing the auger to prevent damage.</a:t>
            </a:r>
            <a:endParaRPr lang="en-US" sz="1600"/>
          </a:p>
          <a:p>
            <a:r>
              <a:rPr lang="en-US" sz="1800"/>
              <a:t>Risk 3: Deformation of Planting Subsystem Frame</a:t>
            </a:r>
          </a:p>
          <a:p>
            <a:pPr lvl="1"/>
            <a:r>
              <a:rPr lang="en-US" sz="1600" b="1"/>
              <a:t>Mitigation:</a:t>
            </a:r>
            <a:r>
              <a:rPr lang="en-US" sz="1600"/>
              <a:t> Transition from a wood to a metal frame</a:t>
            </a:r>
          </a:p>
          <a:p>
            <a:r>
              <a:rPr lang="en-US" sz="1800"/>
              <a:t>Risk 4:  Lack of access to Warthog and Testing Locations</a:t>
            </a:r>
          </a:p>
          <a:p>
            <a:pPr lvl="1"/>
            <a:r>
              <a:rPr lang="en-US" sz="1600" b="1"/>
              <a:t>Mitigation:</a:t>
            </a:r>
            <a:r>
              <a:rPr lang="en-US" sz="1600"/>
              <a:t> Acquire set-in-stone dates and locations for testing from early discussions with the Kantor Lab</a:t>
            </a:r>
          </a:p>
          <a:p>
            <a:endParaRPr lang="en-US" sz="1800"/>
          </a:p>
        </p:txBody>
      </p:sp>
      <p:graphicFrame>
        <p:nvGraphicFramePr>
          <p:cNvPr id="4" name="Content Placeholder 4">
            <a:extLst>
              <a:ext uri="{FF2B5EF4-FFF2-40B4-BE49-F238E27FC236}">
                <a16:creationId xmlns:a16="http://schemas.microsoft.com/office/drawing/2014/main" id="{DE990853-8BD6-0BC7-44F0-16E3381B4B32}"/>
              </a:ext>
            </a:extLst>
          </p:cNvPr>
          <p:cNvGraphicFramePr>
            <a:graphicFrameLocks/>
          </p:cNvGraphicFramePr>
          <p:nvPr>
            <p:extLst>
              <p:ext uri="{D42A27DB-BD31-4B8C-83A1-F6EECF244321}">
                <p14:modId xmlns:p14="http://schemas.microsoft.com/office/powerpoint/2010/main" val="2488109078"/>
              </p:ext>
            </p:extLst>
          </p:nvPr>
        </p:nvGraphicFramePr>
        <p:xfrm>
          <a:off x="7072797" y="1184040"/>
          <a:ext cx="5029200" cy="5029200"/>
        </p:xfrm>
        <a:graphic>
          <a:graphicData uri="http://schemas.openxmlformats.org/drawingml/2006/table">
            <a:tbl>
              <a:tblPr bandRow="1">
                <a:tableStyleId>{5C22544A-7EE6-4342-B048-85BDC9FD1C3A}</a:tableStyleId>
              </a:tblPr>
              <a:tblGrid>
                <a:gridCol w="838200">
                  <a:extLst>
                    <a:ext uri="{9D8B030D-6E8A-4147-A177-3AD203B41FA5}">
                      <a16:colId xmlns:a16="http://schemas.microsoft.com/office/drawing/2014/main" val="1810772061"/>
                    </a:ext>
                  </a:extLst>
                </a:gridCol>
                <a:gridCol w="838200">
                  <a:extLst>
                    <a:ext uri="{9D8B030D-6E8A-4147-A177-3AD203B41FA5}">
                      <a16:colId xmlns:a16="http://schemas.microsoft.com/office/drawing/2014/main" val="1928552764"/>
                    </a:ext>
                  </a:extLst>
                </a:gridCol>
                <a:gridCol w="838200">
                  <a:extLst>
                    <a:ext uri="{9D8B030D-6E8A-4147-A177-3AD203B41FA5}">
                      <a16:colId xmlns:a16="http://schemas.microsoft.com/office/drawing/2014/main" val="2570641291"/>
                    </a:ext>
                  </a:extLst>
                </a:gridCol>
                <a:gridCol w="838200">
                  <a:extLst>
                    <a:ext uri="{9D8B030D-6E8A-4147-A177-3AD203B41FA5}">
                      <a16:colId xmlns:a16="http://schemas.microsoft.com/office/drawing/2014/main" val="1152509748"/>
                    </a:ext>
                  </a:extLst>
                </a:gridCol>
                <a:gridCol w="838200">
                  <a:extLst>
                    <a:ext uri="{9D8B030D-6E8A-4147-A177-3AD203B41FA5}">
                      <a16:colId xmlns:a16="http://schemas.microsoft.com/office/drawing/2014/main" val="203177741"/>
                    </a:ext>
                  </a:extLst>
                </a:gridCol>
                <a:gridCol w="838200">
                  <a:extLst>
                    <a:ext uri="{9D8B030D-6E8A-4147-A177-3AD203B41FA5}">
                      <a16:colId xmlns:a16="http://schemas.microsoft.com/office/drawing/2014/main" val="2442442759"/>
                    </a:ext>
                  </a:extLst>
                </a:gridCol>
              </a:tblGrid>
              <a:tr h="838200">
                <a:tc>
                  <a:txBody>
                    <a:bodyPr/>
                    <a:lstStyle/>
                    <a:p>
                      <a:pPr algn="ctr" fontAlgn="base"/>
                      <a:r>
                        <a:rPr lang="en-US" sz="2200" b="0" i="0">
                          <a:solidFill>
                            <a:srgbClr val="000000"/>
                          </a:solidFill>
                          <a:effectLst/>
                          <a:latin typeface="Avenir Next LT Pro"/>
                        </a:rPr>
                        <a:t>5</a:t>
                      </a:r>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3420711095"/>
                  </a:ext>
                </a:extLst>
              </a:tr>
              <a:tr h="838200">
                <a:tc>
                  <a:txBody>
                    <a:bodyPr/>
                    <a:lstStyle/>
                    <a:p>
                      <a:pPr algn="ctr" fontAlgn="base"/>
                      <a:r>
                        <a:rPr lang="en-US" sz="2200" b="0" i="0">
                          <a:solidFill>
                            <a:srgbClr val="000000"/>
                          </a:solidFill>
                          <a:effectLst/>
                          <a:latin typeface="Avenir Next LT Pro"/>
                        </a:rPr>
                        <a:t>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r>
                        <a:rPr lang="en-US" sz="2200" b="1" i="0">
                          <a:solidFill>
                            <a:srgbClr val="000000"/>
                          </a:solidFill>
                          <a:effectLst/>
                          <a:latin typeface="Avenir Next LT Pro"/>
                        </a:rPr>
                        <a:t>R1</a:t>
                      </a:r>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3462728392"/>
                  </a:ext>
                </a:extLst>
              </a:tr>
              <a:tr h="838200">
                <a:tc>
                  <a:txBody>
                    <a:bodyPr/>
                    <a:lstStyle/>
                    <a:p>
                      <a:pPr algn="ctr" fontAlgn="base"/>
                      <a:r>
                        <a:rPr lang="en-US" sz="2200" b="0" i="0">
                          <a:solidFill>
                            <a:srgbClr val="000000"/>
                          </a:solidFill>
                          <a:effectLst/>
                          <a:latin typeface="Avenir Next LT Pro"/>
                        </a:rPr>
                        <a:t>3</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r>
                        <a:rPr lang="en-US" sz="2200" b="1" i="0">
                          <a:solidFill>
                            <a:srgbClr val="000000"/>
                          </a:solidFill>
                          <a:effectLst/>
                          <a:latin typeface="Avenir Next LT Pro"/>
                        </a:rPr>
                        <a:t>R1*</a:t>
                      </a:r>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r>
                        <a:rPr lang="en-US" sz="2200" b="1" i="0">
                          <a:solidFill>
                            <a:srgbClr val="000000"/>
                          </a:solidFill>
                          <a:effectLst/>
                          <a:latin typeface="Avenir Next LT Pro"/>
                        </a:rPr>
                        <a:t>R2,</a:t>
                      </a:r>
                    </a:p>
                    <a:p>
                      <a:pPr algn="ctr" fontAlgn="base"/>
                      <a:r>
                        <a:rPr lang="en-US" sz="2200" b="1" i="0">
                          <a:solidFill>
                            <a:srgbClr val="000000"/>
                          </a:solidFill>
                          <a:effectLst/>
                          <a:latin typeface="Avenir Next LT Pro"/>
                        </a:rPr>
                        <a:t>R4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4B4B"/>
                    </a:solidFill>
                  </a:tcPr>
                </a:tc>
                <a:extLst>
                  <a:ext uri="{0D108BD9-81ED-4DB2-BD59-A6C34878D82A}">
                    <a16:rowId xmlns:a16="http://schemas.microsoft.com/office/drawing/2014/main" val="1976499551"/>
                  </a:ext>
                </a:extLst>
              </a:tr>
              <a:tr h="838200">
                <a:tc>
                  <a:txBody>
                    <a:bodyPr/>
                    <a:lstStyle/>
                    <a:p>
                      <a:pPr algn="ctr" fontAlgn="base"/>
                      <a:r>
                        <a:rPr lang="en-US" sz="2200" b="0" i="0">
                          <a:solidFill>
                            <a:srgbClr val="000000"/>
                          </a:solidFill>
                          <a:effectLst/>
                          <a:latin typeface="Avenir Next LT Pro"/>
                        </a:rPr>
                        <a:t>2</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r>
                        <a:rPr lang="en-US" sz="2200" b="1" i="0">
                          <a:solidFill>
                            <a:srgbClr val="000000"/>
                          </a:solidFill>
                          <a:effectLst/>
                          <a:latin typeface="Avenir Next LT Pro"/>
                        </a:rPr>
                        <a:t>R2*</a:t>
                      </a:r>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tc>
                  <a:txBody>
                    <a:bodyPr/>
                    <a:lstStyle/>
                    <a:p>
                      <a:pPr algn="ctr" fontAlgn="base"/>
                      <a:r>
                        <a:rPr lang="en-US" sz="2200" b="1" i="0">
                          <a:solidFill>
                            <a:srgbClr val="000000"/>
                          </a:solidFill>
                          <a:effectLst/>
                          <a:latin typeface="Avenir Next LT Pro"/>
                        </a:rPr>
                        <a:t>R3</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extLst>
                  <a:ext uri="{0D108BD9-81ED-4DB2-BD59-A6C34878D82A}">
                    <a16:rowId xmlns:a16="http://schemas.microsoft.com/office/drawing/2014/main" val="2905317358"/>
                  </a:ext>
                </a:extLst>
              </a:tr>
              <a:tr h="838200">
                <a:tc>
                  <a:txBody>
                    <a:bodyPr/>
                    <a:lstStyle/>
                    <a:p>
                      <a:pPr algn="ctr" fontAlgn="base"/>
                      <a:r>
                        <a:rPr lang="en-US" sz="2200" b="0" i="0">
                          <a:solidFill>
                            <a:srgbClr val="000000"/>
                          </a:solidFill>
                          <a:effectLst/>
                          <a:latin typeface="Avenir Next LT Pro"/>
                        </a:rPr>
                        <a:t>1</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auto"/>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r>
                        <a:rPr lang="en-US" sz="2200" b="1" i="0">
                          <a:solidFill>
                            <a:srgbClr val="000000"/>
                          </a:solidFill>
                          <a:effectLst/>
                          <a:latin typeface="Avenir Next LT Pro"/>
                        </a:rPr>
                        <a:t>R3*</a:t>
                      </a:r>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endParaRPr lang="en-US" sz="2200" b="1" i="0">
                        <a:solidFill>
                          <a:srgbClr val="000000"/>
                        </a:solidFill>
                        <a:effectLst/>
                        <a:latin typeface="Avenir Next LT Pro"/>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ase"/>
                      <a:r>
                        <a:rPr lang="en-US" sz="2200" b="1" i="0">
                          <a:solidFill>
                            <a:srgbClr val="000000"/>
                          </a:solidFill>
                          <a:effectLst/>
                          <a:latin typeface="Avenir Next LT Pro"/>
                        </a:rPr>
                        <a:t>R4*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auto"/>
                      <a:endParaRPr lang="en-US" sz="2200" b="1"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68A"/>
                    </a:solidFill>
                  </a:tcPr>
                </a:tc>
                <a:extLst>
                  <a:ext uri="{0D108BD9-81ED-4DB2-BD59-A6C34878D82A}">
                    <a16:rowId xmlns:a16="http://schemas.microsoft.com/office/drawing/2014/main" val="727686934"/>
                  </a:ext>
                </a:extLst>
              </a:tr>
              <a:tr h="838200">
                <a:tc>
                  <a:txBody>
                    <a:bodyPr/>
                    <a:lstStyle/>
                    <a:p>
                      <a:pPr algn="ctr" fontAlgn="auto"/>
                      <a:endParaRPr lang="en-US" sz="2200" b="0" i="0">
                        <a:solidFill>
                          <a:srgbClr val="000000"/>
                        </a:solidFill>
                        <a:effectLst/>
                        <a:latin typeface="Avenir Next LT Pro" panose="020B0504020202020204" pitchFamily="34" charset="0"/>
                      </a:endParaRP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1</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2</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3</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4</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ase"/>
                      <a:r>
                        <a:rPr lang="en-US" sz="2200" b="0" i="0">
                          <a:solidFill>
                            <a:srgbClr val="000000"/>
                          </a:solidFill>
                          <a:effectLst/>
                          <a:latin typeface="Avenir Next LT Pro"/>
                        </a:rPr>
                        <a:t>5</a:t>
                      </a:r>
                    </a:p>
                  </a:txBody>
                  <a:tcPr marL="28575" marR="28575" marT="28575"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1223841"/>
                  </a:ext>
                </a:extLst>
              </a:tr>
            </a:tbl>
          </a:graphicData>
        </a:graphic>
      </p:graphicFrame>
      <p:sp>
        <p:nvSpPr>
          <p:cNvPr id="5" name="TextBox 9">
            <a:extLst>
              <a:ext uri="{FF2B5EF4-FFF2-40B4-BE49-F238E27FC236}">
                <a16:creationId xmlns:a16="http://schemas.microsoft.com/office/drawing/2014/main" id="{4648D0F4-D404-28C6-EC1E-C035D3C502D6}"/>
              </a:ext>
            </a:extLst>
          </p:cNvPr>
          <p:cNvSpPr txBox="1"/>
          <p:nvPr/>
        </p:nvSpPr>
        <p:spPr>
          <a:xfrm rot="16200000">
            <a:off x="4300405" y="3513973"/>
            <a:ext cx="5029199"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ptos Light" panose="020B0004020202020204" pitchFamily="34" charset="0"/>
              </a:rPr>
              <a:t>Likelihood</a:t>
            </a:r>
          </a:p>
        </p:txBody>
      </p:sp>
      <p:sp>
        <p:nvSpPr>
          <p:cNvPr id="6" name="TextBox 7">
            <a:extLst>
              <a:ext uri="{FF2B5EF4-FFF2-40B4-BE49-F238E27FC236}">
                <a16:creationId xmlns:a16="http://schemas.microsoft.com/office/drawing/2014/main" id="{E793A51F-9797-FBB8-F2E0-0F72434071AD}"/>
              </a:ext>
            </a:extLst>
          </p:cNvPr>
          <p:cNvSpPr txBox="1"/>
          <p:nvPr/>
        </p:nvSpPr>
        <p:spPr>
          <a:xfrm>
            <a:off x="7072797" y="6269126"/>
            <a:ext cx="5029200"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ptos Light" panose="020B0004020202020204" pitchFamily="34" charset="0"/>
              </a:rPr>
              <a:t>Consequences</a:t>
            </a:r>
          </a:p>
        </p:txBody>
      </p:sp>
      <p:sp>
        <p:nvSpPr>
          <p:cNvPr id="7" name="TextBox 7">
            <a:extLst>
              <a:ext uri="{FF2B5EF4-FFF2-40B4-BE49-F238E27FC236}">
                <a16:creationId xmlns:a16="http://schemas.microsoft.com/office/drawing/2014/main" id="{2994975C-7DD6-1231-E3E2-D15841461142}"/>
              </a:ext>
            </a:extLst>
          </p:cNvPr>
          <p:cNvSpPr txBox="1"/>
          <p:nvPr/>
        </p:nvSpPr>
        <p:spPr>
          <a:xfrm>
            <a:off x="6611586" y="6500552"/>
            <a:ext cx="5490411"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i="1">
                <a:latin typeface="Century Gothic"/>
              </a:rPr>
              <a:t>(*) indicates post mitigation method</a:t>
            </a:r>
          </a:p>
        </p:txBody>
      </p:sp>
    </p:spTree>
    <p:extLst>
      <p:ext uri="{BB962C8B-B14F-4D97-AF65-F5344CB8AC3E}">
        <p14:creationId xmlns:p14="http://schemas.microsoft.com/office/powerpoint/2010/main" val="2705651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7177BF0-9F7C-C525-D936-036F6D81AFA3}"/>
              </a:ext>
            </a:extLst>
          </p:cNvPr>
          <p:cNvSpPr>
            <a:spLocks noGrp="1"/>
          </p:cNvSpPr>
          <p:nvPr>
            <p:ph type="title"/>
          </p:nvPr>
        </p:nvSpPr>
        <p:spPr>
          <a:xfrm>
            <a:off x="852326" y="3748301"/>
            <a:ext cx="10515600" cy="2815987"/>
          </a:xfrm>
        </p:spPr>
        <p:txBody>
          <a:bodyPr>
            <a:normAutofit/>
          </a:bodyPr>
          <a:lstStyle/>
          <a:p>
            <a:pPr algn="ctr"/>
            <a:r>
              <a:rPr lang="en-US" sz="8000" b="1">
                <a:solidFill>
                  <a:srgbClr val="369212"/>
                </a:solidFill>
                <a:latin typeface="High Tower Text" panose="02040502050506030303" pitchFamily="18" charset="0"/>
              </a:rPr>
              <a:t>Thank You</a:t>
            </a:r>
            <a:br>
              <a:rPr lang="en-US" sz="2400"/>
            </a:br>
            <a:br>
              <a:rPr lang="en-US" sz="2400"/>
            </a:br>
            <a:r>
              <a:rPr lang="en-US" sz="3600" b="1"/>
              <a:t>Q&amp;A</a:t>
            </a:r>
          </a:p>
        </p:txBody>
      </p:sp>
      <p:pic>
        <p:nvPicPr>
          <p:cNvPr id="6" name="Picture 5">
            <a:extLst>
              <a:ext uri="{FF2B5EF4-FFF2-40B4-BE49-F238E27FC236}">
                <a16:creationId xmlns:a16="http://schemas.microsoft.com/office/drawing/2014/main" id="{6C8532F5-6FC2-D07F-FD00-58CC16605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0240" y="1038799"/>
            <a:ext cx="3064135" cy="3064135"/>
          </a:xfrm>
          <a:prstGeom prst="rect">
            <a:avLst/>
          </a:prstGeom>
        </p:spPr>
      </p:pic>
    </p:spTree>
    <p:extLst>
      <p:ext uri="{BB962C8B-B14F-4D97-AF65-F5344CB8AC3E}">
        <p14:creationId xmlns:p14="http://schemas.microsoft.com/office/powerpoint/2010/main" val="3064769069"/>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30B19-5DFC-9156-FB57-794D455BF2F9}"/>
              </a:ext>
            </a:extLst>
          </p:cNvPr>
          <p:cNvSpPr>
            <a:spLocks noGrp="1"/>
          </p:cNvSpPr>
          <p:nvPr>
            <p:ph type="title"/>
          </p:nvPr>
        </p:nvSpPr>
        <p:spPr/>
        <p:txBody>
          <a:bodyPr>
            <a:normAutofit/>
          </a:bodyPr>
          <a:lstStyle/>
          <a:p>
            <a:r>
              <a:rPr kumimoji="0" lang="en-US" sz="72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Project Description</a:t>
            </a:r>
            <a:endParaRPr lang="en-US" sz="7200"/>
          </a:p>
        </p:txBody>
      </p:sp>
      <p:sp>
        <p:nvSpPr>
          <p:cNvPr id="5" name="Text Placeholder 4">
            <a:extLst>
              <a:ext uri="{FF2B5EF4-FFF2-40B4-BE49-F238E27FC236}">
                <a16:creationId xmlns:a16="http://schemas.microsoft.com/office/drawing/2014/main" id="{89C5BACC-00D9-DBB5-83C8-EE5F9680464C}"/>
              </a:ext>
            </a:extLst>
          </p:cNvPr>
          <p:cNvSpPr>
            <a:spLocks noGrp="1"/>
          </p:cNvSpPr>
          <p:nvPr>
            <p:ph type="body" idx="1"/>
          </p:nvPr>
        </p:nvSpPr>
        <p:spPr/>
        <p:txBody>
          <a:bodyPr/>
          <a:lstStyle/>
          <a:p>
            <a:r>
              <a:rPr lang="en-US">
                <a:latin typeface="Aptos Light" panose="020B0004020202020204" pitchFamily="34" charset="0"/>
              </a:rPr>
              <a:t>Trees. And how to make planting them more accessible.</a:t>
            </a:r>
          </a:p>
        </p:txBody>
      </p:sp>
    </p:spTree>
    <p:extLst>
      <p:ext uri="{BB962C8B-B14F-4D97-AF65-F5344CB8AC3E}">
        <p14:creationId xmlns:p14="http://schemas.microsoft.com/office/powerpoint/2010/main" val="4221338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834803-E18A-6FB4-3CE4-49412A2A29B2}"/>
              </a:ext>
            </a:extLst>
          </p:cNvPr>
          <p:cNvSpPr>
            <a:spLocks noGrp="1"/>
          </p:cNvSpPr>
          <p:nvPr>
            <p:ph type="title"/>
          </p:nvPr>
        </p:nvSpPr>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The Problem</a:t>
            </a:r>
            <a:endParaRPr lang="en-US"/>
          </a:p>
        </p:txBody>
      </p:sp>
      <p:sp>
        <p:nvSpPr>
          <p:cNvPr id="7" name="Content Placeholder 6">
            <a:extLst>
              <a:ext uri="{FF2B5EF4-FFF2-40B4-BE49-F238E27FC236}">
                <a16:creationId xmlns:a16="http://schemas.microsoft.com/office/drawing/2014/main" id="{8FC2750F-B905-6197-084A-67141B0D80CF}"/>
              </a:ext>
            </a:extLst>
          </p:cNvPr>
          <p:cNvSpPr>
            <a:spLocks noGrp="1"/>
          </p:cNvSpPr>
          <p:nvPr>
            <p:ph idx="1"/>
          </p:nvPr>
        </p:nvSpPr>
        <p:spPr>
          <a:xfrm>
            <a:off x="838200" y="1313996"/>
            <a:ext cx="10515600" cy="2038804"/>
          </a:xfrm>
        </p:spPr>
        <p:txBody>
          <a:bodyPr/>
          <a:lstStyle/>
          <a:p>
            <a:pPr marL="0" indent="0">
              <a:buNone/>
            </a:pPr>
            <a:r>
              <a:rPr lang="en-US" sz="2000" i="1"/>
              <a:t>A lot of land that could be reforested isn’t. Why?</a:t>
            </a:r>
          </a:p>
          <a:p>
            <a:pPr marL="0" indent="0">
              <a:buNone/>
            </a:pPr>
            <a:endParaRPr lang="en-US" i="1"/>
          </a:p>
        </p:txBody>
      </p:sp>
      <p:sp>
        <p:nvSpPr>
          <p:cNvPr id="2" name="Rectangle: Rounded Corners 1">
            <a:extLst>
              <a:ext uri="{FF2B5EF4-FFF2-40B4-BE49-F238E27FC236}">
                <a16:creationId xmlns:a16="http://schemas.microsoft.com/office/drawing/2014/main" id="{15BC71AA-8C27-A533-DF48-37574049A4EF}"/>
              </a:ext>
            </a:extLst>
          </p:cNvPr>
          <p:cNvSpPr/>
          <p:nvPr/>
        </p:nvSpPr>
        <p:spPr>
          <a:xfrm>
            <a:off x="1494627" y="1951100"/>
            <a:ext cx="9133367" cy="1180332"/>
          </a:xfrm>
          <a:prstGeom prst="roundRect">
            <a:avLst/>
          </a:prstGeom>
          <a:solidFill>
            <a:srgbClr val="DA8C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96932F8-3435-2F3F-D570-AA4DC4BE0D28}"/>
              </a:ext>
            </a:extLst>
          </p:cNvPr>
          <p:cNvGraphicFramePr>
            <a:graphicFrameLocks noGrp="1"/>
          </p:cNvGraphicFramePr>
          <p:nvPr>
            <p:extLst>
              <p:ext uri="{D42A27DB-BD31-4B8C-83A1-F6EECF244321}">
                <p14:modId xmlns:p14="http://schemas.microsoft.com/office/powerpoint/2010/main" val="1419071500"/>
              </p:ext>
            </p:extLst>
          </p:nvPr>
        </p:nvGraphicFramePr>
        <p:xfrm>
          <a:off x="2783670" y="1945368"/>
          <a:ext cx="7699853" cy="1218438"/>
        </p:xfrm>
        <a:graphic>
          <a:graphicData uri="http://schemas.openxmlformats.org/drawingml/2006/table">
            <a:tbl>
              <a:tblPr bandRow="1">
                <a:tableStyleId>{2D5ABB26-0587-4C30-8999-92F81FD0307C}</a:tableStyleId>
              </a:tblPr>
              <a:tblGrid>
                <a:gridCol w="7699853">
                  <a:extLst>
                    <a:ext uri="{9D8B030D-6E8A-4147-A177-3AD203B41FA5}">
                      <a16:colId xmlns:a16="http://schemas.microsoft.com/office/drawing/2014/main" val="1366233639"/>
                    </a:ext>
                  </a:extLst>
                </a:gridCol>
              </a:tblGrid>
              <a:tr h="12184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Work is extremely </a:t>
                      </a:r>
                      <a:r>
                        <a:rPr lang="en-US" b="1">
                          <a:solidFill>
                            <a:schemeClr val="accent5">
                              <a:lumMod val="50000"/>
                            </a:schemeClr>
                          </a:solidFill>
                        </a:rPr>
                        <a:t>laborious</a:t>
                      </a:r>
                      <a:r>
                        <a:rPr lang="en-US"/>
                        <a:t>, potentially </a:t>
                      </a:r>
                      <a:r>
                        <a:rPr lang="en-US" sz="1800" b="1" kern="1200">
                          <a:solidFill>
                            <a:schemeClr val="accent5">
                              <a:lumMod val="50000"/>
                            </a:schemeClr>
                          </a:solidFill>
                          <a:latin typeface="+mn-lt"/>
                          <a:ea typeface="+mn-ea"/>
                          <a:cs typeface="+mn-cs"/>
                        </a:rPr>
                        <a:t>dangerous</a:t>
                      </a:r>
                      <a:r>
                        <a:rPr lang="en-US" b="1"/>
                        <a:t>, </a:t>
                      </a:r>
                      <a:r>
                        <a:rPr lang="en-US" sz="1800" b="1" kern="1200">
                          <a:solidFill>
                            <a:schemeClr val="accent5">
                              <a:lumMod val="50000"/>
                            </a:schemeClr>
                          </a:solidFill>
                          <a:latin typeface="+mn-lt"/>
                          <a:ea typeface="+mn-ea"/>
                          <a:cs typeface="+mn-cs"/>
                        </a:rPr>
                        <a:t>time consuming</a:t>
                      </a:r>
                      <a:r>
                        <a:rPr lang="en-US"/>
                        <a:t>, and involve delicate payloads</a:t>
                      </a:r>
                      <a:endParaRPr lang="en-US">
                        <a:latin typeface="Avenir Next LT Pro" panose="020B0504020202020204" pitchFamily="34" charset="0"/>
                      </a:endParaRPr>
                    </a:p>
                  </a:txBody>
                  <a:tcPr anchor="ctr"/>
                </a:tc>
                <a:extLst>
                  <a:ext uri="{0D108BD9-81ED-4DB2-BD59-A6C34878D82A}">
                    <a16:rowId xmlns:a16="http://schemas.microsoft.com/office/drawing/2014/main" val="2162875507"/>
                  </a:ext>
                </a:extLst>
              </a:tr>
            </a:tbl>
          </a:graphicData>
        </a:graphic>
      </p:graphicFrame>
      <p:pic>
        <p:nvPicPr>
          <p:cNvPr id="4" name="Picture 6" descr="Danger - Free signs icons">
            <a:extLst>
              <a:ext uri="{FF2B5EF4-FFF2-40B4-BE49-F238E27FC236}">
                <a16:creationId xmlns:a16="http://schemas.microsoft.com/office/drawing/2014/main" id="{1B1D0025-585C-3FB2-7BBD-3769ECA73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499" y="2011578"/>
            <a:ext cx="1065254" cy="106525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4F6E0AD1-F30A-A6FE-E92F-FEEE63A2E6BF}"/>
              </a:ext>
            </a:extLst>
          </p:cNvPr>
          <p:cNvGrpSpPr/>
          <p:nvPr/>
        </p:nvGrpSpPr>
        <p:grpSpPr>
          <a:xfrm>
            <a:off x="3317324" y="3411536"/>
            <a:ext cx="2938298" cy="2938298"/>
            <a:chOff x="5851" y="252895"/>
            <a:chExt cx="4154380" cy="4154380"/>
          </a:xfrm>
        </p:grpSpPr>
        <p:sp>
          <p:nvSpPr>
            <p:cNvPr id="17" name="Oval 16">
              <a:extLst>
                <a:ext uri="{FF2B5EF4-FFF2-40B4-BE49-F238E27FC236}">
                  <a16:creationId xmlns:a16="http://schemas.microsoft.com/office/drawing/2014/main" id="{84E274C9-63C1-E56E-0C16-4A30179CD6D6}"/>
                </a:ext>
              </a:extLst>
            </p:cNvPr>
            <p:cNvSpPr/>
            <p:nvPr/>
          </p:nvSpPr>
          <p:spPr>
            <a:xfrm>
              <a:off x="5851" y="252895"/>
              <a:ext cx="4154380" cy="4154380"/>
            </a:xfrm>
            <a:prstGeom prst="ellipse">
              <a:avLst/>
            </a:prstGeom>
            <a:solidFill>
              <a:srgbClr val="196B24">
                <a:alpha val="50000"/>
                <a:hueOff val="0"/>
                <a:satOff val="0"/>
                <a:lumOff val="0"/>
                <a:alphaOff val="0"/>
              </a:srgbClr>
            </a:solidFill>
            <a:ln w="19050" cap="flat" cmpd="sng" algn="ctr">
              <a:solidFill>
                <a:srgbClr val="F5F5EE">
                  <a:hueOff val="0"/>
                  <a:satOff val="0"/>
                  <a:lumOff val="0"/>
                  <a:alphaOff val="0"/>
                </a:srgbClr>
              </a:solidFill>
              <a:prstDash val="solid"/>
              <a:miter lim="800000"/>
            </a:ln>
            <a:effectLst/>
          </p:spPr>
          <p:txBody>
            <a:bodyPr/>
            <a:lstStyle/>
            <a:p>
              <a:endParaRPr lang="en-US" sz="2000"/>
            </a:p>
          </p:txBody>
        </p:sp>
        <p:sp>
          <p:nvSpPr>
            <p:cNvPr id="18" name="Oval 4">
              <a:extLst>
                <a:ext uri="{FF2B5EF4-FFF2-40B4-BE49-F238E27FC236}">
                  <a16:creationId xmlns:a16="http://schemas.microsoft.com/office/drawing/2014/main" id="{3D51F2E4-A7EA-5715-8B52-5ADFD3DA3360}"/>
                </a:ext>
              </a:extLst>
            </p:cNvPr>
            <p:cNvSpPr txBox="1"/>
            <p:nvPr/>
          </p:nvSpPr>
          <p:spPr>
            <a:xfrm>
              <a:off x="614246" y="861290"/>
              <a:ext cx="2937590" cy="2937590"/>
            </a:xfrm>
            <a:prstGeom prst="rect">
              <a:avLst/>
            </a:prstGeom>
            <a:noFill/>
            <a:ln>
              <a:noFill/>
            </a:ln>
            <a:effectLst/>
          </p:spPr>
          <p:txBody>
            <a:bodyPr spcFirstLastPara="0" vert="horz" wrap="square" lIns="228629" tIns="43180" rIns="228629" bIns="43180" numCol="1" spcCol="1270" anchor="ctr" anchorCtr="0">
              <a:noAutofit/>
            </a:bodyPr>
            <a:lstStyle/>
            <a:p>
              <a:pPr marL="0" marR="0" lvl="0" indent="0" algn="ctr" defTabSz="151130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Aptos" panose="02110004020202020204"/>
                  <a:ea typeface="+mn-ea"/>
                  <a:cs typeface="+mn-cs"/>
                </a:rPr>
                <a:t>Pastureland is </a:t>
              </a:r>
              <a:r>
                <a:rPr kumimoji="0" lang="en-US" sz="2000" b="1" i="0" u="none" strike="noStrike" kern="1200" cap="none" spc="0" normalizeH="0" baseline="0" noProof="0">
                  <a:ln>
                    <a:noFill/>
                  </a:ln>
                  <a:solidFill>
                    <a:sysClr val="windowText" lastClr="000000"/>
                  </a:solidFill>
                  <a:effectLst/>
                  <a:uLnTx/>
                  <a:uFillTx/>
                  <a:latin typeface="Aptos" panose="02110004020202020204"/>
                  <a:ea typeface="+mn-ea"/>
                  <a:cs typeface="+mn-cs"/>
                </a:rPr>
                <a:t>too large for private landowners </a:t>
              </a:r>
              <a:r>
                <a:rPr kumimoji="0" lang="en-US" sz="2000" b="0" i="0" u="none" strike="noStrike" kern="1200" cap="none" spc="0" normalizeH="0" baseline="0" noProof="0">
                  <a:ln>
                    <a:noFill/>
                  </a:ln>
                  <a:solidFill>
                    <a:sysClr val="windowText" lastClr="000000"/>
                  </a:solidFill>
                  <a:effectLst/>
                  <a:uLnTx/>
                  <a:uFillTx/>
                  <a:latin typeface="Aptos" panose="02110004020202020204"/>
                  <a:ea typeface="+mn-ea"/>
                  <a:cs typeface="+mn-cs"/>
                </a:rPr>
                <a:t>to plant trees themselves</a:t>
              </a:r>
            </a:p>
          </p:txBody>
        </p:sp>
      </p:grpSp>
      <p:grpSp>
        <p:nvGrpSpPr>
          <p:cNvPr id="14" name="Group 13">
            <a:extLst>
              <a:ext uri="{FF2B5EF4-FFF2-40B4-BE49-F238E27FC236}">
                <a16:creationId xmlns:a16="http://schemas.microsoft.com/office/drawing/2014/main" id="{C4DFBB3B-E7AB-A558-84BA-6DAB5A78A658}"/>
              </a:ext>
            </a:extLst>
          </p:cNvPr>
          <p:cNvGrpSpPr/>
          <p:nvPr/>
        </p:nvGrpSpPr>
        <p:grpSpPr>
          <a:xfrm>
            <a:off x="5617567" y="3411536"/>
            <a:ext cx="2938298" cy="2938298"/>
            <a:chOff x="3329355" y="252895"/>
            <a:chExt cx="4154380" cy="4154380"/>
          </a:xfrm>
        </p:grpSpPr>
        <p:sp>
          <p:nvSpPr>
            <p:cNvPr id="15" name="Oval 14">
              <a:extLst>
                <a:ext uri="{FF2B5EF4-FFF2-40B4-BE49-F238E27FC236}">
                  <a16:creationId xmlns:a16="http://schemas.microsoft.com/office/drawing/2014/main" id="{64BA3683-3720-141C-EF44-434B37333A55}"/>
                </a:ext>
              </a:extLst>
            </p:cNvPr>
            <p:cNvSpPr/>
            <p:nvPr/>
          </p:nvSpPr>
          <p:spPr>
            <a:xfrm>
              <a:off x="3329355" y="252895"/>
              <a:ext cx="4154380" cy="4154380"/>
            </a:xfrm>
            <a:prstGeom prst="ellipse">
              <a:avLst/>
            </a:prstGeom>
            <a:solidFill>
              <a:srgbClr val="196B24">
                <a:alpha val="50000"/>
                <a:hueOff val="0"/>
                <a:satOff val="0"/>
                <a:lumOff val="0"/>
                <a:alphaOff val="0"/>
              </a:srgbClr>
            </a:solidFill>
            <a:ln w="19050" cap="flat" cmpd="sng" algn="ctr">
              <a:noFill/>
              <a:prstDash val="solid"/>
              <a:miter lim="800000"/>
            </a:ln>
            <a:effectLst/>
          </p:spPr>
          <p:txBody>
            <a:bodyPr/>
            <a:lstStyle/>
            <a:p>
              <a:endParaRPr lang="en-US" sz="2000"/>
            </a:p>
          </p:txBody>
        </p:sp>
        <p:sp>
          <p:nvSpPr>
            <p:cNvPr id="16" name="Oval 6">
              <a:extLst>
                <a:ext uri="{FF2B5EF4-FFF2-40B4-BE49-F238E27FC236}">
                  <a16:creationId xmlns:a16="http://schemas.microsoft.com/office/drawing/2014/main" id="{0CAEAF10-D19A-C6CA-94FC-375F30C76F15}"/>
                </a:ext>
              </a:extLst>
            </p:cNvPr>
            <p:cNvSpPr txBox="1"/>
            <p:nvPr/>
          </p:nvSpPr>
          <p:spPr>
            <a:xfrm>
              <a:off x="3937750" y="861290"/>
              <a:ext cx="2937590" cy="2937590"/>
            </a:xfrm>
            <a:prstGeom prst="rect">
              <a:avLst/>
            </a:prstGeom>
            <a:noFill/>
            <a:ln>
              <a:noFill/>
            </a:ln>
            <a:effectLst/>
          </p:spPr>
          <p:txBody>
            <a:bodyPr spcFirstLastPara="0" vert="horz" wrap="square" lIns="228629" tIns="43180" rIns="228629" bIns="43180" numCol="1" spcCol="1270" anchor="ctr" anchorCtr="0">
              <a:noAutofit/>
            </a:bodyPr>
            <a:lstStyle/>
            <a:p>
              <a:pPr marL="0" marR="0" lvl="0" indent="0" algn="ctr" defTabSz="151130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Aptos" panose="02110004020202020204"/>
                  <a:ea typeface="+mn-ea"/>
                  <a:cs typeface="+mn-cs"/>
                </a:rPr>
                <a:t>Pastureland is </a:t>
              </a:r>
              <a:r>
                <a:rPr kumimoji="0" lang="en-US" sz="2000" b="1" i="0" u="none" strike="noStrike" kern="1200" cap="none" spc="0" normalizeH="0" baseline="0" noProof="0">
                  <a:ln>
                    <a:noFill/>
                  </a:ln>
                  <a:solidFill>
                    <a:sysClr val="windowText" lastClr="000000"/>
                  </a:solidFill>
                  <a:effectLst/>
                  <a:uLnTx/>
                  <a:uFillTx/>
                  <a:latin typeface="Aptos" panose="02110004020202020204"/>
                  <a:ea typeface="+mn-ea"/>
                  <a:cs typeface="+mn-cs"/>
                </a:rPr>
                <a:t>too small for contractors </a:t>
              </a:r>
              <a:r>
                <a:rPr kumimoji="0" lang="en-US" sz="2000" b="0" i="0" u="none" strike="noStrike" kern="1200" cap="none" spc="0" normalizeH="0" baseline="0" noProof="0">
                  <a:ln>
                    <a:noFill/>
                  </a:ln>
                  <a:solidFill>
                    <a:sysClr val="windowText" lastClr="000000"/>
                  </a:solidFill>
                  <a:effectLst/>
                  <a:uLnTx/>
                  <a:uFillTx/>
                  <a:latin typeface="Aptos" panose="02110004020202020204"/>
                  <a:ea typeface="+mn-ea"/>
                  <a:cs typeface="+mn-cs"/>
                </a:rPr>
                <a:t>to take it as a project</a:t>
              </a:r>
            </a:p>
          </p:txBody>
        </p:sp>
      </p:grpSp>
      <p:pic>
        <p:nvPicPr>
          <p:cNvPr id="19" name="Picture 2">
            <a:extLst>
              <a:ext uri="{FF2B5EF4-FFF2-40B4-BE49-F238E27FC236}">
                <a16:creationId xmlns:a16="http://schemas.microsoft.com/office/drawing/2014/main" id="{81A33370-B9D2-C5DC-43A2-F4036DC8ECA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316" b="96198" l="9180" r="89727">
                        <a14:foregroundMark x1="26885" y1="9506" x2="13443" y2="7034"/>
                        <a14:foregroundMark x1="13443" y1="7034" x2="19672" y2="10837"/>
                        <a14:foregroundMark x1="19672" y1="10837" x2="26557" y2="10456"/>
                        <a14:foregroundMark x1="26557" y1="10456" x2="26667" y2="9316"/>
                        <a14:foregroundMark x1="39891" y1="12928" x2="46448" y2="13688"/>
                        <a14:foregroundMark x1="46448" y1="13688" x2="52240" y2="28517"/>
                        <a14:foregroundMark x1="52240" y1="28517" x2="53989" y2="40114"/>
                        <a14:foregroundMark x1="53989" y1="40114" x2="45355" y2="44487"/>
                        <a14:foregroundMark x1="45355" y1="44487" x2="39454" y2="42966"/>
                        <a14:foregroundMark x1="39454" y1="42966" x2="37814" y2="25095"/>
                        <a14:foregroundMark x1="37814" y1="25095" x2="39344" y2="13878"/>
                        <a14:foregroundMark x1="89727" y1="14449" x2="89180" y2="15019"/>
                        <a14:foregroundMark x1="83607" y1="53992" x2="82623" y2="52852"/>
                        <a14:foregroundMark x1="79563" y1="86882" x2="77158" y2="96198"/>
                        <a14:foregroundMark x1="77158" y1="96198" x2="77268" y2="86692"/>
                        <a14:foregroundMark x1="77268" y1="86692" x2="79454" y2="87452"/>
                        <a14:foregroundMark x1="10710" y1="54183" x2="7650" y2="33840"/>
                        <a14:foregroundMark x1="7650" y1="33840" x2="9180" y2="24144"/>
                        <a14:foregroundMark x1="9180" y1="24144" x2="11148" y2="39544"/>
                        <a14:foregroundMark x1="11148" y1="39544" x2="10710" y2="50951"/>
                        <a14:foregroundMark x1="10710" y1="50951" x2="11038" y2="54373"/>
                        <a14:foregroundMark x1="10710" y1="57414" x2="12131" y2="58365"/>
                      </a14:backgroundRemoval>
                    </a14:imgEffect>
                  </a14:imgLayer>
                </a14:imgProps>
              </a:ext>
              <a:ext uri="{28A0092B-C50C-407E-A947-70E740481C1C}">
                <a14:useLocalDpi xmlns:a14="http://schemas.microsoft.com/office/drawing/2010/main" val="0"/>
              </a:ext>
            </a:extLst>
          </a:blip>
          <a:srcRect/>
          <a:stretch>
            <a:fillRect/>
          </a:stretch>
        </p:blipFill>
        <p:spPr bwMode="auto">
          <a:xfrm>
            <a:off x="-6982561" y="2065361"/>
            <a:ext cx="6596172" cy="3791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40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0710-5D88-C76E-8024-5A42854E76FD}"/>
              </a:ext>
            </a:extLst>
          </p:cNvPr>
          <p:cNvSpPr>
            <a:spLocks noGrp="1"/>
          </p:cNvSpPr>
          <p:nvPr>
            <p:ph type="title"/>
          </p:nvPr>
        </p:nvSpPr>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Eligible Forest Land</a:t>
            </a:r>
            <a:endParaRPr lang="en-US"/>
          </a:p>
        </p:txBody>
      </p:sp>
      <p:sp>
        <p:nvSpPr>
          <p:cNvPr id="3" name="Content Placeholder 2">
            <a:extLst>
              <a:ext uri="{FF2B5EF4-FFF2-40B4-BE49-F238E27FC236}">
                <a16:creationId xmlns:a16="http://schemas.microsoft.com/office/drawing/2014/main" id="{6019D9B8-4891-AA01-E76E-BE683A677135}"/>
              </a:ext>
            </a:extLst>
          </p:cNvPr>
          <p:cNvSpPr>
            <a:spLocks noGrp="1"/>
          </p:cNvSpPr>
          <p:nvPr>
            <p:ph idx="1"/>
          </p:nvPr>
        </p:nvSpPr>
        <p:spPr>
          <a:xfrm>
            <a:off x="6164238" y="1825625"/>
            <a:ext cx="5189561" cy="4351338"/>
          </a:xfrm>
        </p:spPr>
        <p:txBody>
          <a:bodyPr/>
          <a:lstStyle/>
          <a:p>
            <a:r>
              <a:rPr lang="en-US"/>
              <a:t>148 million acres of total opportunity in the U.S. alone.</a:t>
            </a:r>
          </a:p>
          <a:p>
            <a:r>
              <a:rPr lang="en-US"/>
              <a:t>Roughly half is pasture.</a:t>
            </a:r>
          </a:p>
          <a:p>
            <a:r>
              <a:rPr lang="en-US"/>
              <a:t>10% of pasture reforested = 25.8 million tons CO2/year</a:t>
            </a:r>
          </a:p>
          <a:p>
            <a:r>
              <a:rPr lang="en-US"/>
              <a:t>That’s 5.6 million cars</a:t>
            </a:r>
          </a:p>
          <a:p>
            <a:r>
              <a:rPr lang="en-US"/>
              <a:t>(NY has 3.1 million cars)</a:t>
            </a:r>
          </a:p>
          <a:p>
            <a:endParaRPr lang="en-US"/>
          </a:p>
        </p:txBody>
      </p:sp>
      <p:pic>
        <p:nvPicPr>
          <p:cNvPr id="1026" name="Picture 2">
            <a:extLst>
              <a:ext uri="{FF2B5EF4-FFF2-40B4-BE49-F238E27FC236}">
                <a16:creationId xmlns:a16="http://schemas.microsoft.com/office/drawing/2014/main" id="{3B62F583-25E4-1D03-C3A6-747E2E163F3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316" b="96198" l="9180" r="89727">
                        <a14:foregroundMark x1="26885" y1="9506" x2="13443" y2="7034"/>
                        <a14:foregroundMark x1="13443" y1="7034" x2="19672" y2="10837"/>
                        <a14:foregroundMark x1="19672" y1="10837" x2="26557" y2="10456"/>
                        <a14:foregroundMark x1="26557" y1="10456" x2="26667" y2="9316"/>
                        <a14:foregroundMark x1="39891" y1="12928" x2="46448" y2="13688"/>
                        <a14:foregroundMark x1="46448" y1="13688" x2="52240" y2="28517"/>
                        <a14:foregroundMark x1="52240" y1="28517" x2="53989" y2="40114"/>
                        <a14:foregroundMark x1="53989" y1="40114" x2="45355" y2="44487"/>
                        <a14:foregroundMark x1="45355" y1="44487" x2="39454" y2="42966"/>
                        <a14:foregroundMark x1="39454" y1="42966" x2="37814" y2="25095"/>
                        <a14:foregroundMark x1="37814" y1="25095" x2="39344" y2="13878"/>
                        <a14:foregroundMark x1="89727" y1="14449" x2="89180" y2="15019"/>
                        <a14:foregroundMark x1="83607" y1="53992" x2="82623" y2="52852"/>
                        <a14:foregroundMark x1="79563" y1="86882" x2="77158" y2="96198"/>
                        <a14:foregroundMark x1="77158" y1="96198" x2="77268" y2="86692"/>
                        <a14:foregroundMark x1="77268" y1="86692" x2="79454" y2="87452"/>
                        <a14:foregroundMark x1="10710" y1="54183" x2="7650" y2="33840"/>
                        <a14:foregroundMark x1="7650" y1="33840" x2="9180" y2="24144"/>
                        <a14:foregroundMark x1="9180" y1="24144" x2="11148" y2="39544"/>
                        <a14:foregroundMark x1="11148" y1="39544" x2="10710" y2="50951"/>
                        <a14:foregroundMark x1="10710" y1="50951" x2="11038" y2="54373"/>
                        <a14:foregroundMark x1="10710" y1="57414" x2="12131" y2="58365"/>
                      </a14:backgroundRemoval>
                    </a14:imgEffect>
                  </a14:imgLayer>
                </a14:imgProps>
              </a:ext>
              <a:ext uri="{28A0092B-C50C-407E-A947-70E740481C1C}">
                <a14:useLocalDpi xmlns:a14="http://schemas.microsoft.com/office/drawing/2010/main" val="0"/>
              </a:ext>
            </a:extLst>
          </a:blip>
          <a:srcRect/>
          <a:stretch>
            <a:fillRect/>
          </a:stretch>
        </p:blipFill>
        <p:spPr bwMode="auto">
          <a:xfrm>
            <a:off x="71433" y="2065361"/>
            <a:ext cx="6596172" cy="37918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3A62166-1D77-680F-2A25-50B8D38D9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643" y="2000529"/>
            <a:ext cx="5316940" cy="315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206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7B3A-0C3C-D910-4DC5-2651F3B4D722}"/>
              </a:ext>
            </a:extLst>
          </p:cNvPr>
          <p:cNvSpPr>
            <a:spLocks noGrp="1"/>
          </p:cNvSpPr>
          <p:nvPr>
            <p:ph type="title"/>
          </p:nvPr>
        </p:nvSpPr>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Our Solution</a:t>
            </a:r>
            <a:endParaRPr lang="en-US"/>
          </a:p>
        </p:txBody>
      </p:sp>
      <p:sp>
        <p:nvSpPr>
          <p:cNvPr id="3" name="Content Placeholder 2">
            <a:extLst>
              <a:ext uri="{FF2B5EF4-FFF2-40B4-BE49-F238E27FC236}">
                <a16:creationId xmlns:a16="http://schemas.microsoft.com/office/drawing/2014/main" id="{8D877D53-8637-F207-0A6A-7F4A4819D475}"/>
              </a:ext>
            </a:extLst>
          </p:cNvPr>
          <p:cNvSpPr>
            <a:spLocks noGrp="1"/>
          </p:cNvSpPr>
          <p:nvPr>
            <p:ph idx="1"/>
          </p:nvPr>
        </p:nvSpPr>
        <p:spPr>
          <a:xfrm>
            <a:off x="6036860" y="1825625"/>
            <a:ext cx="5316940" cy="4351338"/>
          </a:xfrm>
        </p:spPr>
        <p:txBody>
          <a:bodyPr vert="horz" lIns="91440" tIns="45720" rIns="91440" bIns="45720" rtlCol="0" anchor="t">
            <a:normAutofit/>
          </a:bodyPr>
          <a:lstStyle/>
          <a:p>
            <a:r>
              <a:rPr lang="en-US"/>
              <a:t>Plants trees economically and conveniently on marginal pastureland</a:t>
            </a:r>
          </a:p>
          <a:p>
            <a:r>
              <a:rPr lang="en-US"/>
              <a:t>Fills massive gap between DIY and commercial planting sizes</a:t>
            </a:r>
          </a:p>
          <a:p>
            <a:r>
              <a:rPr lang="en-US"/>
              <a:t>Can be extended to other planting zones, e.g. urban, in the future</a:t>
            </a:r>
          </a:p>
        </p:txBody>
      </p:sp>
      <p:pic>
        <p:nvPicPr>
          <p:cNvPr id="2050" name="Picture 2">
            <a:extLst>
              <a:ext uri="{FF2B5EF4-FFF2-40B4-BE49-F238E27FC236}">
                <a16:creationId xmlns:a16="http://schemas.microsoft.com/office/drawing/2014/main" id="{BB76D935-390A-79B8-7AFE-AE6163CE7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03" y="2000529"/>
            <a:ext cx="5316940" cy="315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892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30B19-5DFC-9156-FB57-794D455BF2F9}"/>
              </a:ext>
            </a:extLst>
          </p:cNvPr>
          <p:cNvSpPr>
            <a:spLocks noGrp="1"/>
          </p:cNvSpPr>
          <p:nvPr>
            <p:ph type="title"/>
          </p:nvPr>
        </p:nvSpPr>
        <p:spPr/>
        <p:txBody>
          <a:bodyPr>
            <a:normAutofit/>
          </a:bodyPr>
          <a:lstStyle/>
          <a:p>
            <a:r>
              <a:rPr kumimoji="0" lang="en-US" sz="72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Technical Development</a:t>
            </a:r>
            <a:endParaRPr lang="en-US" sz="7200"/>
          </a:p>
        </p:txBody>
      </p:sp>
      <p:sp>
        <p:nvSpPr>
          <p:cNvPr id="5" name="Text Placeholder 4">
            <a:extLst>
              <a:ext uri="{FF2B5EF4-FFF2-40B4-BE49-F238E27FC236}">
                <a16:creationId xmlns:a16="http://schemas.microsoft.com/office/drawing/2014/main" id="{89C5BACC-00D9-DBB5-83C8-EE5F9680464C}"/>
              </a:ext>
            </a:extLst>
          </p:cNvPr>
          <p:cNvSpPr>
            <a:spLocks noGrp="1"/>
          </p:cNvSpPr>
          <p:nvPr>
            <p:ph type="body" idx="1"/>
          </p:nvPr>
        </p:nvSpPr>
        <p:spPr/>
        <p:txBody>
          <a:bodyPr/>
          <a:lstStyle/>
          <a:p>
            <a:r>
              <a:rPr lang="en-US">
                <a:latin typeface="Aptos Light" panose="020B0004020202020204" pitchFamily="34" charset="0"/>
              </a:rPr>
              <a:t>Where we are and how far we need to go</a:t>
            </a:r>
          </a:p>
        </p:txBody>
      </p:sp>
    </p:spTree>
    <p:extLst>
      <p:ext uri="{BB962C8B-B14F-4D97-AF65-F5344CB8AC3E}">
        <p14:creationId xmlns:p14="http://schemas.microsoft.com/office/powerpoint/2010/main" val="3615374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E09F-3A7F-1764-30F5-4B786258D0F8}"/>
              </a:ext>
            </a:extLst>
          </p:cNvPr>
          <p:cNvSpPr>
            <a:spLocks noGrp="1"/>
          </p:cNvSpPr>
          <p:nvPr>
            <p:ph type="title"/>
          </p:nvPr>
        </p:nvSpPr>
        <p:spPr/>
        <p:txBody>
          <a:bodyPr/>
          <a:lstStyle/>
          <a:p>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Subsystem Description</a:t>
            </a:r>
            <a:endParaRPr lang="en-US"/>
          </a:p>
        </p:txBody>
      </p:sp>
      <p:pic>
        <p:nvPicPr>
          <p:cNvPr id="8" name="Picture 7">
            <a:extLst>
              <a:ext uri="{FF2B5EF4-FFF2-40B4-BE49-F238E27FC236}">
                <a16:creationId xmlns:a16="http://schemas.microsoft.com/office/drawing/2014/main" id="{CFA342E4-1F4A-5829-F496-F6FDCF0BB67E}"/>
              </a:ext>
            </a:extLst>
          </p:cNvPr>
          <p:cNvPicPr>
            <a:picLocks noChangeAspect="1"/>
          </p:cNvPicPr>
          <p:nvPr/>
        </p:nvPicPr>
        <p:blipFill rotWithShape="1">
          <a:blip r:embed="rId2">
            <a:extLst>
              <a:ext uri="{28A0092B-C50C-407E-A947-70E740481C1C}">
                <a14:useLocalDpi xmlns:a14="http://schemas.microsoft.com/office/drawing/2010/main" val="0"/>
              </a:ext>
            </a:extLst>
          </a:blip>
          <a:srcRect l="28257" t="9418" r="11302" b="2830"/>
          <a:stretch/>
        </p:blipFill>
        <p:spPr>
          <a:xfrm>
            <a:off x="104200" y="2030737"/>
            <a:ext cx="4530514" cy="3524376"/>
          </a:xfrm>
          <a:prstGeom prst="rect">
            <a:avLst/>
          </a:prstGeom>
        </p:spPr>
      </p:pic>
      <p:pic>
        <p:nvPicPr>
          <p:cNvPr id="10" name="Picture 9">
            <a:extLst>
              <a:ext uri="{FF2B5EF4-FFF2-40B4-BE49-F238E27FC236}">
                <a16:creationId xmlns:a16="http://schemas.microsoft.com/office/drawing/2014/main" id="{9D792811-AD42-1B51-83E1-102037AC8613}"/>
              </a:ext>
            </a:extLst>
          </p:cNvPr>
          <p:cNvPicPr>
            <a:picLocks noChangeAspect="1"/>
          </p:cNvPicPr>
          <p:nvPr/>
        </p:nvPicPr>
        <p:blipFill>
          <a:blip r:embed="rId3"/>
          <a:stretch>
            <a:fillRect/>
          </a:stretch>
        </p:blipFill>
        <p:spPr>
          <a:xfrm>
            <a:off x="4739608" y="2030736"/>
            <a:ext cx="7299992" cy="3524375"/>
          </a:xfrm>
          <a:prstGeom prst="rect">
            <a:avLst/>
          </a:prstGeom>
        </p:spPr>
      </p:pic>
      <p:sp>
        <p:nvSpPr>
          <p:cNvPr id="11" name="TextBox 10">
            <a:extLst>
              <a:ext uri="{FF2B5EF4-FFF2-40B4-BE49-F238E27FC236}">
                <a16:creationId xmlns:a16="http://schemas.microsoft.com/office/drawing/2014/main" id="{27ADD1D4-BAD2-3FE5-D06B-1322B7FA1B8B}"/>
              </a:ext>
            </a:extLst>
          </p:cNvPr>
          <p:cNvSpPr txBox="1"/>
          <p:nvPr/>
        </p:nvSpPr>
        <p:spPr>
          <a:xfrm>
            <a:off x="1104900" y="5710496"/>
            <a:ext cx="2528769" cy="369332"/>
          </a:xfrm>
          <a:prstGeom prst="rect">
            <a:avLst/>
          </a:prstGeom>
          <a:noFill/>
        </p:spPr>
        <p:txBody>
          <a:bodyPr wrap="none" rtlCol="0">
            <a:spAutoFit/>
          </a:bodyPr>
          <a:lstStyle/>
          <a:p>
            <a:r>
              <a:rPr lang="en-US" b="1">
                <a:latin typeface="Aptos Light" panose="020B0004020202020204" pitchFamily="34" charset="0"/>
              </a:rPr>
              <a:t>Mechanical &amp; Electrical</a:t>
            </a:r>
          </a:p>
        </p:txBody>
      </p:sp>
      <p:sp>
        <p:nvSpPr>
          <p:cNvPr id="12" name="TextBox 11">
            <a:extLst>
              <a:ext uri="{FF2B5EF4-FFF2-40B4-BE49-F238E27FC236}">
                <a16:creationId xmlns:a16="http://schemas.microsoft.com/office/drawing/2014/main" id="{3F12CFC2-D50C-8AFA-FFB7-547F5E9A4E1B}"/>
              </a:ext>
            </a:extLst>
          </p:cNvPr>
          <p:cNvSpPr txBox="1"/>
          <p:nvPr/>
        </p:nvSpPr>
        <p:spPr>
          <a:xfrm>
            <a:off x="7202484" y="5710496"/>
            <a:ext cx="2374240" cy="369332"/>
          </a:xfrm>
          <a:prstGeom prst="rect">
            <a:avLst/>
          </a:prstGeom>
          <a:noFill/>
        </p:spPr>
        <p:txBody>
          <a:bodyPr wrap="none" rtlCol="0">
            <a:spAutoFit/>
          </a:bodyPr>
          <a:lstStyle/>
          <a:p>
            <a:r>
              <a:rPr lang="en-US" b="1">
                <a:latin typeface="Aptos Light" panose="020B0004020202020204" pitchFamily="34" charset="0"/>
              </a:rPr>
              <a:t>Software &amp; Navigation</a:t>
            </a:r>
          </a:p>
        </p:txBody>
      </p:sp>
    </p:spTree>
    <p:extLst>
      <p:ext uri="{BB962C8B-B14F-4D97-AF65-F5344CB8AC3E}">
        <p14:creationId xmlns:p14="http://schemas.microsoft.com/office/powerpoint/2010/main" val="381447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D3A9-D33D-E2DE-8106-ADB02C3D5465}"/>
              </a:ext>
            </a:extLst>
          </p:cNvPr>
          <p:cNvSpPr>
            <a:spLocks noGrp="1"/>
          </p:cNvSpPr>
          <p:nvPr>
            <p:ph type="title"/>
          </p:nvPr>
        </p:nvSpPr>
        <p:spPr>
          <a:xfrm>
            <a:off x="838200" y="365125"/>
            <a:ext cx="5339444" cy="1325563"/>
          </a:xfrm>
        </p:spPr>
        <p:txBody>
          <a:bodyPr/>
          <a:lstStyle/>
          <a:p>
            <a:r>
              <a:rPr kumimoji="0" lang="en-US" sz="32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Subsystem Status: </a:t>
            </a:r>
            <a:br>
              <a:rPr kumimoji="0" lang="en-US" sz="32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br>
            <a:r>
              <a:rPr kumimoji="0" lang="en-US" sz="4400" i="0" u="none" strike="noStrike" kern="1200" cap="none" spc="-300" normalizeH="0" baseline="0" noProof="0">
                <a:ln>
                  <a:noFill/>
                </a:ln>
                <a:solidFill>
                  <a:srgbClr val="369212"/>
                </a:solidFill>
                <a:effectLst/>
                <a:uLnTx/>
                <a:uFillTx/>
                <a:latin typeface="High Tower Text" panose="02040502050506030303" pitchFamily="18" charset="0"/>
                <a:ea typeface="Batang" panose="02030600000101010101" pitchFamily="18" charset="-127"/>
                <a:cs typeface="+mn-cs"/>
              </a:rPr>
              <a:t>Mechanical &amp; Electrical</a:t>
            </a:r>
            <a:endParaRPr lang="en-US" b="1"/>
          </a:p>
        </p:txBody>
      </p:sp>
      <p:sp>
        <p:nvSpPr>
          <p:cNvPr id="3" name="Content Placeholder 2">
            <a:extLst>
              <a:ext uri="{FF2B5EF4-FFF2-40B4-BE49-F238E27FC236}">
                <a16:creationId xmlns:a16="http://schemas.microsoft.com/office/drawing/2014/main" id="{30545257-52F7-60C5-C65B-B54A7320804D}"/>
              </a:ext>
            </a:extLst>
          </p:cNvPr>
          <p:cNvSpPr>
            <a:spLocks noGrp="1"/>
          </p:cNvSpPr>
          <p:nvPr>
            <p:ph idx="1"/>
          </p:nvPr>
        </p:nvSpPr>
        <p:spPr>
          <a:xfrm>
            <a:off x="838200" y="1825625"/>
            <a:ext cx="5633357" cy="4351338"/>
          </a:xfrm>
        </p:spPr>
        <p:txBody>
          <a:bodyPr/>
          <a:lstStyle/>
          <a:p>
            <a:r>
              <a:rPr lang="en-US"/>
              <a:t>Current Status on the right.</a:t>
            </a:r>
          </a:p>
          <a:p>
            <a:pPr lvl="1"/>
            <a:endParaRPr lang="en-US"/>
          </a:p>
          <a:p>
            <a:r>
              <a:rPr lang="en-US"/>
              <a:t>Pending Tasks</a:t>
            </a:r>
          </a:p>
          <a:p>
            <a:pPr lvl="1"/>
            <a:r>
              <a:rPr lang="en-US"/>
              <a:t>Fabricate Chute &amp; Tamper Implements</a:t>
            </a:r>
          </a:p>
          <a:p>
            <a:pPr lvl="1"/>
            <a:r>
              <a:rPr lang="en-US"/>
              <a:t>Incorporate Limit Switches &amp; Current Sensors</a:t>
            </a:r>
          </a:p>
          <a:p>
            <a:pPr lvl="1"/>
            <a:r>
              <a:rPr lang="en-US"/>
              <a:t>Iterate existing components</a:t>
            </a:r>
          </a:p>
          <a:p>
            <a:pPr lvl="1"/>
            <a:r>
              <a:rPr lang="en-US"/>
              <a:t>Install on Warthog</a:t>
            </a:r>
          </a:p>
        </p:txBody>
      </p:sp>
      <mc:AlternateContent xmlns:mc="http://schemas.openxmlformats.org/markup-compatibility/2006">
        <mc:Choice xmlns:am3d="http://schemas.microsoft.com/office/drawing/2017/model3d" Requires="am3d">
          <p:graphicFrame>
            <p:nvGraphicFramePr>
              <p:cNvPr id="4" name="Content Placeholder 4">
                <a:extLst>
                  <a:ext uri="{FF2B5EF4-FFF2-40B4-BE49-F238E27FC236}">
                    <a16:creationId xmlns:a16="http://schemas.microsoft.com/office/drawing/2014/main" id="{5FF5A739-DE20-AFA2-ABBB-20320009AFE7}"/>
                  </a:ext>
                </a:extLst>
              </p:cNvPr>
              <p:cNvGraphicFramePr>
                <a:graphicFrameLocks noChangeAspect="1"/>
              </p:cNvGraphicFramePr>
              <p:nvPr>
                <p:extLst>
                  <p:ext uri="{D42A27DB-BD31-4B8C-83A1-F6EECF244321}">
                    <p14:modId xmlns:p14="http://schemas.microsoft.com/office/powerpoint/2010/main" val="1562290512"/>
                  </p:ext>
                </p:extLst>
              </p:nvPr>
            </p:nvGraphicFramePr>
            <p:xfrm>
              <a:off x="6632550" y="2058176"/>
              <a:ext cx="5022906" cy="3286709"/>
            </p:xfrm>
            <a:graphic>
              <a:graphicData uri="http://schemas.microsoft.com/office/drawing/2017/model3d">
                <am3d:model3d r:embed="rId4">
                  <am3d:spPr>
                    <a:xfrm>
                      <a:off x="0" y="0"/>
                      <a:ext cx="5022906" cy="3286709"/>
                    </a:xfrm>
                    <a:prstGeom prst="rect">
                      <a:avLst/>
                    </a:prstGeom>
                  </am3d:spPr>
                  <am3d:camera>
                    <am3d:pos x="0" y="0" z="58979252"/>
                    <am3d:up dx="0" dy="36000000" dz="0"/>
                    <am3d:lookAt x="0" y="0" z="0"/>
                    <am3d:perspective fov="2700000"/>
                  </am3d:camera>
                  <am3d:trans>
                    <am3d:meterPerModelUnit n="833333" d="1000000"/>
                    <am3d:preTrans dx="836892" dy="2151137" dz="1386085"/>
                    <am3d:scale>
                      <am3d:sx n="1000000" d="1000000"/>
                      <am3d:sy n="1000000" d="1000000"/>
                      <am3d:sz n="1000000" d="1000000"/>
                    </am3d:scale>
                    <am3d:rot ax="5400000"/>
                    <am3d:postTrans dx="0" dy="0" dz="0"/>
                  </am3d:trans>
                  <am3d:raster rName="Office3DRenderer" rVer="16.0.8326">
                    <am3d:blip r:embed="rId5"/>
                  </am3d:raster>
                  <am3d:objViewport viewportSz="65841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4">
                <a:extLst>
                  <a:ext uri="{FF2B5EF4-FFF2-40B4-BE49-F238E27FC236}">
                    <a16:creationId xmlns:a16="http://schemas.microsoft.com/office/drawing/2014/main" id="{5FF5A739-DE20-AFA2-ABBB-20320009AFE7}"/>
                  </a:ext>
                </a:extLst>
              </p:cNvPr>
              <p:cNvPicPr>
                <a:picLocks noGrp="1" noRot="1" noChangeAspect="1" noMove="1" noResize="1" noEditPoints="1" noAdjustHandles="1" noChangeArrowheads="1" noChangeShapeType="1" noCrop="1"/>
              </p:cNvPicPr>
              <p:nvPr/>
            </p:nvPicPr>
            <p:blipFill>
              <a:blip r:embed="rId5"/>
              <a:stretch>
                <a:fillRect/>
              </a:stretch>
            </p:blipFill>
            <p:spPr>
              <a:xfrm>
                <a:off x="6632550" y="2058176"/>
                <a:ext cx="5022906" cy="3286709"/>
              </a:xfrm>
              <a:prstGeom prst="rect">
                <a:avLst/>
              </a:prstGeom>
            </p:spPr>
          </p:pic>
        </mc:Fallback>
      </mc:AlternateContent>
      <p:pic>
        <p:nvPicPr>
          <p:cNvPr id="5" name="IMG_7271">
            <a:hlinkClick r:id="" action="ppaction://media"/>
            <a:extLst>
              <a:ext uri="{FF2B5EF4-FFF2-40B4-BE49-F238E27FC236}">
                <a16:creationId xmlns:a16="http://schemas.microsoft.com/office/drawing/2014/main" id="{DD05D0B7-F0DC-5FB9-A1F5-66CFA9E6CEFC}"/>
              </a:ext>
            </a:extLst>
          </p:cNvPr>
          <p:cNvPicPr>
            <a:picLocks noChangeAspect="1"/>
          </p:cNvPicPr>
          <p:nvPr>
            <a:videoFile r:link="rId1"/>
            <p:extLst>
              <p:ext uri="{DAA4B4D4-6D71-4841-9C94-3DE7FCFB9230}">
                <p14:media xmlns:p14="http://schemas.microsoft.com/office/powerpoint/2010/main" r:embed="rId2">
                  <p14:trim st="12255"/>
                </p14:media>
              </p:ext>
            </p:extLst>
          </p:nvPr>
        </p:nvPicPr>
        <p:blipFill>
          <a:blip r:embed="rId6"/>
          <a:stretch>
            <a:fillRect/>
          </a:stretch>
        </p:blipFill>
        <p:spPr>
          <a:xfrm>
            <a:off x="7703131" y="937720"/>
            <a:ext cx="2951686" cy="5239243"/>
          </a:xfrm>
          <a:prstGeom prst="rect">
            <a:avLst/>
          </a:prstGeom>
        </p:spPr>
      </p:pic>
    </p:spTree>
    <p:extLst>
      <p:ext uri="{BB962C8B-B14F-4D97-AF65-F5344CB8AC3E}">
        <p14:creationId xmlns:p14="http://schemas.microsoft.com/office/powerpoint/2010/main" val="18617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10800000">
                                      <p:cBhvr>
                                        <p:cTn id="6" dur="8000" fill="hold"/>
                                        <p:tgtEl>
                                          <p:spTgt spid="4"/>
                                        </p:tgtEl>
                                        <p:attrNameLst>
                                          <p:attrName>3d.view.rotation.y</p:attrName>
                                        </p:attrNameLst>
                                      </p:cBhvr>
                                    </p:animRot>
                                  </p:childTnLst>
                                </p:cTn>
                              </p:par>
                            </p:childTnLst>
                          </p:cTn>
                        </p:par>
                        <p:par>
                          <p:cTn id="7" fill="hold">
                            <p:stCondLst>
                              <p:cond delay="8000"/>
                            </p:stCondLst>
                            <p:childTnLst>
                              <p:par>
                                <p:cTn id="8" presetID="60" presetClass="exit" presetSubtype="128" fill="hold" nodeType="afterEffect">
                                  <p:stCondLst>
                                    <p:cond delay="2000"/>
                                  </p:stCondLst>
                                  <p:childTnLst>
                                    <p:animEffect transition="out" filter="fade">
                                      <p:cBhvr>
                                        <p:cTn id="9" dur="1000"/>
                                        <p:tgtEl>
                                          <p:spTgt spid="4"/>
                                        </p:tgtEl>
                                      </p:cBhvr>
                                    </p:animEffect>
                                    <p:anim calcmode="lin" valueType="num">
                                      <p:cBhvr additive="sum">
                                        <p:cTn id="10" dur="1000"/>
                                        <p:tgtEl>
                                          <p:spTgt spid="4"/>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11" dur="1000"/>
                                        <p:tgtEl>
                                          <p:spTgt spid="4"/>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2" dur="1000"/>
                                        <p:tgtEl>
                                          <p:spTgt spid="4"/>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3" dur="1000"/>
                                        <p:tgtEl>
                                          <p:spTgt spid="4"/>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14" dur="1" fill="hold">
                                          <p:stCondLst>
                                            <p:cond delay="999"/>
                                          </p:stCondLst>
                                        </p:cTn>
                                        <p:tgtEl>
                                          <p:spTgt spid="4"/>
                                        </p:tgtEl>
                                        <p:attrNameLst>
                                          <p:attrName>style.visibility</p:attrName>
                                        </p:attrNameLst>
                                      </p:cBhvr>
                                      <p:to>
                                        <p:strVal val="hidden"/>
                                      </p:to>
                                    </p:set>
                                  </p:childTnLst>
                                </p:cTn>
                              </p:par>
                            </p:childTnLst>
                          </p:cTn>
                        </p:par>
                        <p:par>
                          <p:cTn id="15" fill="hold">
                            <p:stCondLst>
                              <p:cond delay="1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1500"/>
                            </p:stCondLst>
                            <p:childTnLst>
                              <p:par>
                                <p:cTn id="20" presetID="1" presetClass="mediacall" presetSubtype="0" fill="hold" nodeType="afterEffect">
                                  <p:stCondLst>
                                    <p:cond delay="0"/>
                                  </p:stCondLst>
                                  <p:childTnLst>
                                    <p:cmd type="call" cmd="playFrom(0.0)">
                                      <p:cBhvr>
                                        <p:cTn id="21" dur="343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1051</Words>
  <Application>Microsoft Office PowerPoint</Application>
  <PresentationFormat>Widescreen</PresentationFormat>
  <Paragraphs>209</Paragraphs>
  <Slides>26</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vt:lpstr>
      <vt:lpstr>Aptos Display</vt:lpstr>
      <vt:lpstr>Aptos Light</vt:lpstr>
      <vt:lpstr>Arial</vt:lpstr>
      <vt:lpstr>Avenir Next LT Pro</vt:lpstr>
      <vt:lpstr>Century Gothic</vt:lpstr>
      <vt:lpstr>High Tower Text</vt:lpstr>
      <vt:lpstr>Office Theme</vt:lpstr>
      <vt:lpstr>Arbor Robotics</vt:lpstr>
      <vt:lpstr>Arbor Robotics</vt:lpstr>
      <vt:lpstr>Project Description</vt:lpstr>
      <vt:lpstr>The Problem</vt:lpstr>
      <vt:lpstr>Eligible Forest Land</vt:lpstr>
      <vt:lpstr>Our Solution</vt:lpstr>
      <vt:lpstr>Technical Development</vt:lpstr>
      <vt:lpstr>Subsystem Description</vt:lpstr>
      <vt:lpstr>Subsystem Status:  Mechanical &amp; Electrical</vt:lpstr>
      <vt:lpstr>Subsystem Status:  Navigation &amp; User Interface</vt:lpstr>
      <vt:lpstr>Subsystem Status</vt:lpstr>
      <vt:lpstr>Key Challenges &amp; Associated Plans</vt:lpstr>
      <vt:lpstr>Project Management</vt:lpstr>
      <vt:lpstr>Milestones and tasks</vt:lpstr>
      <vt:lpstr>PowerPoint Presentation</vt:lpstr>
      <vt:lpstr>PowerPoint Presentation</vt:lpstr>
      <vt:lpstr>PowerPoint Presentation</vt:lpstr>
      <vt:lpstr>PowerPoint Presentation</vt:lpstr>
      <vt:lpstr>Meetings</vt:lpstr>
      <vt:lpstr>Lessons &amp; Improvements</vt:lpstr>
      <vt:lpstr>Risk management</vt:lpstr>
      <vt:lpstr>Risk management</vt:lpstr>
      <vt:lpstr>Risk management</vt:lpstr>
      <vt:lpstr>Risk management</vt:lpstr>
      <vt:lpstr>Risk management</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Arbor Robotics</dc:title>
  <dc:creator>Madhusha Prasanga Goonesekera</dc:creator>
  <cp:lastModifiedBy>Austin Gregory Windham</cp:lastModifiedBy>
  <cp:revision>2</cp:revision>
  <dcterms:created xsi:type="dcterms:W3CDTF">2024-09-03T16:52:46Z</dcterms:created>
  <dcterms:modified xsi:type="dcterms:W3CDTF">2024-09-04T14:57:05Z</dcterms:modified>
</cp:coreProperties>
</file>